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2"/>
  </p:notesMasterIdLst>
  <p:handoutMasterIdLst>
    <p:handoutMasterId r:id="rId43"/>
  </p:handoutMasterIdLst>
  <p:sldIdLst>
    <p:sldId id="832" r:id="rId2"/>
    <p:sldId id="802" r:id="rId3"/>
    <p:sldId id="804" r:id="rId4"/>
    <p:sldId id="830" r:id="rId5"/>
    <p:sldId id="806" r:id="rId6"/>
    <p:sldId id="807" r:id="rId7"/>
    <p:sldId id="808" r:id="rId8"/>
    <p:sldId id="809" r:id="rId9"/>
    <p:sldId id="811" r:id="rId10"/>
    <p:sldId id="810" r:id="rId11"/>
    <p:sldId id="812" r:id="rId12"/>
    <p:sldId id="813" r:id="rId13"/>
    <p:sldId id="814" r:id="rId14"/>
    <p:sldId id="815" r:id="rId15"/>
    <p:sldId id="816" r:id="rId16"/>
    <p:sldId id="817" r:id="rId17"/>
    <p:sldId id="833" r:id="rId18"/>
    <p:sldId id="819" r:id="rId19"/>
    <p:sldId id="820" r:id="rId20"/>
    <p:sldId id="821" r:id="rId21"/>
    <p:sldId id="822" r:id="rId22"/>
    <p:sldId id="823" r:id="rId23"/>
    <p:sldId id="824" r:id="rId24"/>
    <p:sldId id="818" r:id="rId25"/>
    <p:sldId id="825" r:id="rId26"/>
    <p:sldId id="826" r:id="rId27"/>
    <p:sldId id="827" r:id="rId28"/>
    <p:sldId id="775" r:id="rId29"/>
    <p:sldId id="776" r:id="rId30"/>
    <p:sldId id="777" r:id="rId31"/>
    <p:sldId id="779" r:id="rId32"/>
    <p:sldId id="781" r:id="rId33"/>
    <p:sldId id="784" r:id="rId34"/>
    <p:sldId id="787" r:id="rId35"/>
    <p:sldId id="828" r:id="rId36"/>
    <p:sldId id="829" r:id="rId37"/>
    <p:sldId id="793" r:id="rId38"/>
    <p:sldId id="794" r:id="rId39"/>
    <p:sldId id="831" r:id="rId40"/>
    <p:sldId id="834" r:id="rId41"/>
  </p:sldIdLst>
  <p:sldSz cx="9144000" cy="6858000" type="screen4x3"/>
  <p:notesSz cx="6400800" cy="86868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mn-cs"/>
      </a:defRPr>
    </a:lvl1pPr>
    <a:lvl2pPr marL="457200" algn="l" rtl="0" eaLnBrk="0" fontAlgn="base" hangingPunct="0">
      <a:spcBef>
        <a:spcPct val="0"/>
      </a:spcBef>
      <a:spcAft>
        <a:spcPct val="0"/>
      </a:spcAft>
      <a:defRPr kern="1200">
        <a:solidFill>
          <a:schemeClr val="tx1"/>
        </a:solidFill>
        <a:latin typeface="Arial" charset="0"/>
        <a:ea typeface="宋体" charset="0"/>
        <a:cs typeface="+mn-cs"/>
      </a:defRPr>
    </a:lvl2pPr>
    <a:lvl3pPr marL="914400" algn="l" rtl="0" eaLnBrk="0" fontAlgn="base" hangingPunct="0">
      <a:spcBef>
        <a:spcPct val="0"/>
      </a:spcBef>
      <a:spcAft>
        <a:spcPct val="0"/>
      </a:spcAft>
      <a:defRPr kern="1200">
        <a:solidFill>
          <a:schemeClr val="tx1"/>
        </a:solidFill>
        <a:latin typeface="Arial" charset="0"/>
        <a:ea typeface="宋体" charset="0"/>
        <a:cs typeface="+mn-cs"/>
      </a:defRPr>
    </a:lvl3pPr>
    <a:lvl4pPr marL="1371600" algn="l" rtl="0" eaLnBrk="0" fontAlgn="base" hangingPunct="0">
      <a:spcBef>
        <a:spcPct val="0"/>
      </a:spcBef>
      <a:spcAft>
        <a:spcPct val="0"/>
      </a:spcAft>
      <a:defRPr kern="1200">
        <a:solidFill>
          <a:schemeClr val="tx1"/>
        </a:solidFill>
        <a:latin typeface="Arial" charset="0"/>
        <a:ea typeface="宋体" charset="0"/>
        <a:cs typeface="+mn-cs"/>
      </a:defRPr>
    </a:lvl4pPr>
    <a:lvl5pPr marL="1828800" algn="l" rtl="0" eaLnBrk="0" fontAlgn="base" hangingPunct="0">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521415D9-36F7-43E2-AB2F-B90AF26B5E84}">
      <p14:sectionLst xmlns:p14="http://schemas.microsoft.com/office/powerpoint/2010/main">
        <p14:section name="默认节" id="{4CE4A2EB-D812-DB4C-ACA0-2E1A276627CD}">
          <p14:sldIdLst>
            <p14:sldId id="832"/>
            <p14:sldId id="802"/>
          </p14:sldIdLst>
        </p14:section>
        <p14:section name="三门问题" id="{CC6F3733-45E4-7C4E-9093-3E29C789033A}">
          <p14:sldIdLst>
            <p14:sldId id="804"/>
            <p14:sldId id="830"/>
            <p14:sldId id="806"/>
            <p14:sldId id="807"/>
            <p14:sldId id="808"/>
            <p14:sldId id="809"/>
            <p14:sldId id="811"/>
            <p14:sldId id="810"/>
          </p14:sldIdLst>
        </p14:section>
        <p14:section name="概率空间" id="{DBA88349-F65C-664B-901A-FB004A1B8E7C}">
          <p14:sldIdLst>
            <p14:sldId id="812"/>
            <p14:sldId id="813"/>
            <p14:sldId id="814"/>
            <p14:sldId id="815"/>
          </p14:sldIdLst>
        </p14:section>
        <p14:section name="条件概率" id="{BB45BCE1-0218-414C-BE6F-DBDC54B3F157}">
          <p14:sldIdLst>
            <p14:sldId id="816"/>
            <p14:sldId id="817"/>
            <p14:sldId id="833"/>
            <p14:sldId id="819"/>
            <p14:sldId id="820"/>
            <p14:sldId id="821"/>
            <p14:sldId id="822"/>
            <p14:sldId id="823"/>
            <p14:sldId id="824"/>
            <p14:sldId id="818"/>
          </p14:sldIdLst>
        </p14:section>
        <p14:section name="随机变量" id="{EBDC8F95-5811-6840-94BC-0DCFC56A1DFF}">
          <p14:sldIdLst>
            <p14:sldId id="825"/>
            <p14:sldId id="826"/>
            <p14:sldId id="827"/>
            <p14:sldId id="775"/>
            <p14:sldId id="776"/>
            <p14:sldId id="777"/>
            <p14:sldId id="779"/>
            <p14:sldId id="781"/>
            <p14:sldId id="784"/>
            <p14:sldId id="787"/>
            <p14:sldId id="828"/>
            <p14:sldId id="829"/>
            <p14:sldId id="793"/>
            <p14:sldId id="794"/>
            <p14:sldId id="831"/>
            <p14:sldId id="83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3333CC"/>
    <a:srgbClr val="1E2EA2"/>
    <a:srgbClr val="00FF00"/>
    <a:srgbClr val="4D4D4D"/>
    <a:srgbClr val="CC0000"/>
    <a:srgbClr val="969696"/>
    <a:srgbClr val="3399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93" autoAdjust="0"/>
    <p:restoredTop sz="94541" autoAdjust="0"/>
  </p:normalViewPr>
  <p:slideViewPr>
    <p:cSldViewPr>
      <p:cViewPr varScale="1">
        <p:scale>
          <a:sx n="62" d="100"/>
          <a:sy n="62" d="100"/>
        </p:scale>
        <p:origin x="1164"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0" d="100"/>
          <a:sy n="90" d="100"/>
        </p:scale>
        <p:origin x="3186" y="78"/>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bwMode="auto">
          <a:xfrm>
            <a:off x="0" y="0"/>
            <a:ext cx="2773363"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宋体" pitchFamily="2" charset="-122"/>
                <a:cs typeface="+mn-cs"/>
              </a:defRPr>
            </a:lvl1pPr>
          </a:lstStyle>
          <a:p>
            <a:pPr>
              <a:defRPr/>
            </a:pPr>
            <a:endParaRPr lang="en-US" altLang="zh-CN"/>
          </a:p>
        </p:txBody>
      </p:sp>
      <p:sp>
        <p:nvSpPr>
          <p:cNvPr id="243715" name="Rectangle 3"/>
          <p:cNvSpPr>
            <a:spLocks noGrp="1" noChangeArrowheads="1"/>
          </p:cNvSpPr>
          <p:nvPr>
            <p:ph type="dt" sz="quarter" idx="1"/>
          </p:nvPr>
        </p:nvSpPr>
        <p:spPr bwMode="auto">
          <a:xfrm>
            <a:off x="3625850" y="0"/>
            <a:ext cx="2773363"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宋体" pitchFamily="2" charset="-122"/>
                <a:cs typeface="+mn-cs"/>
              </a:defRPr>
            </a:lvl1pPr>
          </a:lstStyle>
          <a:p>
            <a:pPr>
              <a:defRPr/>
            </a:pPr>
            <a:endParaRPr lang="en-US" altLang="zh-CN"/>
          </a:p>
        </p:txBody>
      </p:sp>
      <p:sp>
        <p:nvSpPr>
          <p:cNvPr id="243716" name="Rectangle 4"/>
          <p:cNvSpPr>
            <a:spLocks noGrp="1" noChangeArrowheads="1"/>
          </p:cNvSpPr>
          <p:nvPr>
            <p:ph type="ftr" sz="quarter" idx="2"/>
          </p:nvPr>
        </p:nvSpPr>
        <p:spPr bwMode="auto">
          <a:xfrm>
            <a:off x="0" y="8250238"/>
            <a:ext cx="2773363"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宋体" pitchFamily="2" charset="-122"/>
                <a:cs typeface="+mn-cs"/>
              </a:defRPr>
            </a:lvl1pPr>
          </a:lstStyle>
          <a:p>
            <a:pPr>
              <a:defRPr/>
            </a:pPr>
            <a:endParaRPr lang="en-US" altLang="zh-CN"/>
          </a:p>
        </p:txBody>
      </p:sp>
      <p:sp>
        <p:nvSpPr>
          <p:cNvPr id="243717" name="Rectangle 5"/>
          <p:cNvSpPr>
            <a:spLocks noGrp="1" noChangeArrowheads="1"/>
          </p:cNvSpPr>
          <p:nvPr>
            <p:ph type="sldNum" sz="quarter" idx="3"/>
          </p:nvPr>
        </p:nvSpPr>
        <p:spPr bwMode="auto">
          <a:xfrm>
            <a:off x="3625850" y="8250238"/>
            <a:ext cx="2773363"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cs typeface="宋体" charset="0"/>
              </a:defRPr>
            </a:lvl1pPr>
          </a:lstStyle>
          <a:p>
            <a:pPr>
              <a:defRPr/>
            </a:pPr>
            <a:fld id="{039BBF60-69DC-8542-A7BB-3B175D57E280}" type="slidenum">
              <a:rPr lang="en-US" altLang="zh-CN"/>
              <a:pPr>
                <a:defRPr/>
              </a:pPr>
              <a:t>‹#›</a:t>
            </a:fld>
            <a:endParaRPr lang="en-US" altLang="zh-CN"/>
          </a:p>
        </p:txBody>
      </p:sp>
    </p:spTree>
    <p:extLst>
      <p:ext uri="{BB962C8B-B14F-4D97-AF65-F5344CB8AC3E}">
        <p14:creationId xmlns:p14="http://schemas.microsoft.com/office/powerpoint/2010/main" val="135497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773363"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宋体" pitchFamily="2" charset="-122"/>
                <a:cs typeface="+mn-cs"/>
              </a:defRPr>
            </a:lvl1pPr>
          </a:lstStyle>
          <a:p>
            <a:pPr>
              <a:defRPr/>
            </a:pPr>
            <a:endParaRPr lang="en-US" altLang="zh-CN"/>
          </a:p>
        </p:txBody>
      </p:sp>
      <p:sp>
        <p:nvSpPr>
          <p:cNvPr id="32771" name="Rectangle 3"/>
          <p:cNvSpPr>
            <a:spLocks noGrp="1" noChangeArrowheads="1"/>
          </p:cNvSpPr>
          <p:nvPr>
            <p:ph type="dt" idx="1"/>
          </p:nvPr>
        </p:nvSpPr>
        <p:spPr bwMode="auto">
          <a:xfrm>
            <a:off x="3625850" y="0"/>
            <a:ext cx="2773363"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宋体" pitchFamily="2" charset="-122"/>
                <a:cs typeface="+mn-cs"/>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028700" y="650875"/>
            <a:ext cx="4343400" cy="3257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3" name="Rectangle 5"/>
          <p:cNvSpPr>
            <a:spLocks noGrp="1" noChangeArrowheads="1"/>
          </p:cNvSpPr>
          <p:nvPr>
            <p:ph type="body" sz="quarter" idx="3"/>
          </p:nvPr>
        </p:nvSpPr>
        <p:spPr bwMode="auto">
          <a:xfrm>
            <a:off x="639763" y="4125913"/>
            <a:ext cx="5121275" cy="39100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2774" name="Rectangle 6"/>
          <p:cNvSpPr>
            <a:spLocks noGrp="1" noChangeArrowheads="1"/>
          </p:cNvSpPr>
          <p:nvPr>
            <p:ph type="ftr" sz="quarter" idx="4"/>
          </p:nvPr>
        </p:nvSpPr>
        <p:spPr bwMode="auto">
          <a:xfrm>
            <a:off x="0" y="8250238"/>
            <a:ext cx="2773363"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宋体" pitchFamily="2" charset="-122"/>
                <a:cs typeface="+mn-cs"/>
              </a:defRPr>
            </a:lvl1pPr>
          </a:lstStyle>
          <a:p>
            <a:pPr>
              <a:defRPr/>
            </a:pPr>
            <a:endParaRPr lang="en-US" altLang="zh-CN"/>
          </a:p>
        </p:txBody>
      </p:sp>
      <p:sp>
        <p:nvSpPr>
          <p:cNvPr id="32775" name="Rectangle 7"/>
          <p:cNvSpPr>
            <a:spLocks noGrp="1" noChangeArrowheads="1"/>
          </p:cNvSpPr>
          <p:nvPr>
            <p:ph type="sldNum" sz="quarter" idx="5"/>
          </p:nvPr>
        </p:nvSpPr>
        <p:spPr bwMode="auto">
          <a:xfrm>
            <a:off x="3625850" y="8250238"/>
            <a:ext cx="2773363"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cs typeface="宋体" charset="0"/>
              </a:defRPr>
            </a:lvl1pPr>
          </a:lstStyle>
          <a:p>
            <a:pPr>
              <a:defRPr/>
            </a:pPr>
            <a:fld id="{B39EE256-B673-4A47-A718-8E610E3229ED}" type="slidenum">
              <a:rPr lang="en-US" altLang="zh-CN"/>
              <a:pPr>
                <a:defRPr/>
              </a:pPr>
              <a:t>‹#›</a:t>
            </a:fld>
            <a:endParaRPr lang="en-US" altLang="zh-CN"/>
          </a:p>
        </p:txBody>
      </p:sp>
    </p:spTree>
    <p:extLst>
      <p:ext uri="{BB962C8B-B14F-4D97-AF65-F5344CB8AC3E}">
        <p14:creationId xmlns:p14="http://schemas.microsoft.com/office/powerpoint/2010/main" val="9829069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试验：掷一个骰子；掷</a:t>
            </a:r>
            <a:r>
              <a:rPr lang="en-US" altLang="zh-CN" dirty="0"/>
              <a:t>3</a:t>
            </a:r>
            <a:r>
              <a:rPr lang="zh-CN" altLang="en-US" dirty="0"/>
              <a:t>个骰子；翻一张牌；取一个球；从一个集合中构造一个子集</a:t>
            </a:r>
            <a:endParaRPr lang="en-US" altLang="zh-CN" dirty="0"/>
          </a:p>
          <a:p>
            <a:pPr eaLnBrk="1" hangingPunct="1">
              <a:spcBef>
                <a:spcPct val="0"/>
              </a:spcBef>
            </a:pPr>
            <a:r>
              <a:rPr lang="zh-CN" altLang="en-US" dirty="0"/>
              <a:t>事件：含有元素</a:t>
            </a:r>
            <a:r>
              <a:rPr lang="en-US" altLang="zh-CN" dirty="0"/>
              <a:t>a</a:t>
            </a:r>
            <a:r>
              <a:rPr lang="zh-CN" altLang="en-US" dirty="0"/>
              <a:t>的三元素子集；三个骰子一样大</a:t>
            </a:r>
            <a:endParaRPr lang="en-US" altLang="zh-CN" dirty="0"/>
          </a:p>
          <a:p>
            <a:pPr eaLnBrk="1" hangingPunct="1">
              <a:spcBef>
                <a:spcPct val="0"/>
              </a:spcBef>
            </a:pPr>
            <a:endParaRPr lang="zh-CN" altLang="en-US" dirty="0"/>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1AA0D68-6DD4-4960-8059-5CB67160A126}" type="slidenum">
              <a:rPr lang="en-US" altLang="zh-CN"/>
              <a:pPr eaLnBrk="1" hangingPunct="1"/>
              <a:t>4</a:t>
            </a:fld>
            <a:endParaRPr lang="en-US" altLang="zh-CN"/>
          </a:p>
        </p:txBody>
      </p:sp>
    </p:spTree>
    <p:extLst>
      <p:ext uri="{BB962C8B-B14F-4D97-AF65-F5344CB8AC3E}">
        <p14:creationId xmlns:p14="http://schemas.microsoft.com/office/powerpoint/2010/main" val="597789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latin typeface="Arial" pitchFamily="34" charset="0"/>
                <a:ea typeface="宋体" pitchFamily="2" charset="-122"/>
                <a:cs typeface="宋体" charset="0"/>
              </a:rPr>
              <a:t>样本空间：</a:t>
            </a:r>
          </a:p>
          <a:p>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C</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C</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C</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endParaRPr kumimoji="1" lang="zh-CN" altLang="en-US" sz="1200" kern="1200" dirty="0">
              <a:solidFill>
                <a:schemeClr val="tx1"/>
              </a:solidFill>
              <a:latin typeface="Arial" pitchFamily="34" charset="0"/>
              <a:ea typeface="宋体" pitchFamily="2" charset="-122"/>
              <a:cs typeface="宋体" charset="0"/>
            </a:endParaRPr>
          </a:p>
          <a:p>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C</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A</a:t>
            </a:r>
            <a:r>
              <a:rPr lang="en-US" altLang="zh-CN" sz="1200" kern="1200" dirty="0">
                <a:solidFill>
                  <a:schemeClr val="tx1"/>
                </a:solidFill>
                <a:latin typeface="Arial" pitchFamily="34" charset="0"/>
                <a:ea typeface="宋体" pitchFamily="2" charset="-122"/>
                <a:cs typeface="宋体" charset="0"/>
              </a:rPr>
              <a:t>),</a:t>
            </a:r>
            <a:endParaRPr lang="zh-CN" altLang="en-US" sz="1200" kern="1200" dirty="0">
              <a:solidFill>
                <a:schemeClr val="tx1"/>
              </a:solidFill>
              <a:latin typeface="Arial" pitchFamily="34" charset="0"/>
              <a:ea typeface="宋体" pitchFamily="2" charset="-122"/>
              <a:cs typeface="宋体" charset="0"/>
            </a:endParaRPr>
          </a:p>
          <a:p>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A</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A</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A</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endParaRPr kumimoji="1" lang="zh-CN" altLang="en-US" sz="1200" kern="1200" dirty="0">
              <a:solidFill>
                <a:schemeClr val="tx1"/>
              </a:solidFill>
              <a:latin typeface="Arial" pitchFamily="34" charset="0"/>
              <a:ea typeface="宋体" pitchFamily="2" charset="-122"/>
              <a:cs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B39EE256-B673-4A47-A718-8E610E3229ED}" type="slidenum">
              <a:rPr lang="en-US" altLang="zh-CN" smtClean="0"/>
              <a:pPr>
                <a:defRPr/>
              </a:pPr>
              <a:t>7</a:t>
            </a:fld>
            <a:endParaRPr lang="en-US" altLang="zh-CN"/>
          </a:p>
        </p:txBody>
      </p:sp>
    </p:spTree>
    <p:extLst>
      <p:ext uri="{BB962C8B-B14F-4D97-AF65-F5344CB8AC3E}">
        <p14:creationId xmlns:p14="http://schemas.microsoft.com/office/powerpoint/2010/main" val="1206758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charset="0"/>
                <a:ea typeface="宋体" charset="0"/>
              </a:rPr>
              <a:t>对于第二个例子，</a:t>
            </a:r>
            <a:r>
              <a:rPr lang="en-US" altLang="zh-CN" dirty="0">
                <a:latin typeface="Arial" charset="0"/>
                <a:ea typeface="宋体" charset="0"/>
              </a:rPr>
              <a:t>p(X1 = 1 and X = 12) = 0, p(X1 = 1) = 1/6 and p(X = 12) = 1/36. </a:t>
            </a:r>
          </a:p>
        </p:txBody>
      </p:sp>
      <p:sp>
        <p:nvSpPr>
          <p:cNvPr id="2458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14F25177-4D07-1141-A01E-32260C855211}" type="slidenum">
              <a:rPr lang="en-US" altLang="zh-CN"/>
              <a:pPr/>
              <a:t>34</a:t>
            </a:fld>
            <a:endParaRPr lang="en-US" altLang="zh-CN"/>
          </a:p>
        </p:txBody>
      </p:sp>
    </p:spTree>
    <p:extLst>
      <p:ext uri="{BB962C8B-B14F-4D97-AF65-F5344CB8AC3E}">
        <p14:creationId xmlns:p14="http://schemas.microsoft.com/office/powerpoint/2010/main" val="1827336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未标题-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90625" y="1371600"/>
            <a:ext cx="6629400"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0" y="0"/>
            <a:ext cx="9144000" cy="476250"/>
          </a:xfrm>
          <a:prstGeom prst="rect">
            <a:avLst/>
          </a:prstGeom>
          <a:gradFill rotWithShape="1">
            <a:gsLst>
              <a:gs pos="0">
                <a:schemeClr val="accent2"/>
              </a:gs>
              <a:gs pos="100000">
                <a:schemeClr val="bg1"/>
              </a:gs>
            </a:gsLst>
            <a:lin ang="0" scaled="1"/>
          </a:gradFill>
          <a:ln w="9525">
            <a:solidFill>
              <a:schemeClr val="tx1"/>
            </a:solidFill>
            <a:miter lim="800000"/>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6" name="Rectangle 10"/>
          <p:cNvSpPr>
            <a:spLocks noChangeArrowheads="1"/>
          </p:cNvSpPr>
          <p:nvPr/>
        </p:nvSpPr>
        <p:spPr bwMode="auto">
          <a:xfrm>
            <a:off x="0" y="6597650"/>
            <a:ext cx="7235825" cy="260350"/>
          </a:xfrm>
          <a:prstGeom prst="rect">
            <a:avLst/>
          </a:prstGeom>
          <a:gradFill rotWithShape="1">
            <a:gsLst>
              <a:gs pos="0">
                <a:srgbClr val="0000FF">
                  <a:alpha val="70000"/>
                </a:srgbClr>
              </a:gs>
              <a:gs pos="100000">
                <a:schemeClr val="bg1">
                  <a:alpha val="0"/>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7" name="Text Box 13"/>
          <p:cNvSpPr txBox="1">
            <a:spLocks noChangeArrowheads="1"/>
          </p:cNvSpPr>
          <p:nvPr userDrawn="1"/>
        </p:nvSpPr>
        <p:spPr bwMode="auto">
          <a:xfrm>
            <a:off x="2120900" y="80963"/>
            <a:ext cx="4752975" cy="423862"/>
          </a:xfrm>
          <a:prstGeom prst="rect">
            <a:avLst/>
          </a:prstGeom>
          <a:noFill/>
          <a:ln w="9525">
            <a:noFill/>
            <a:miter lim="800000"/>
            <a:headEnd/>
            <a:tailEnd/>
          </a:ln>
          <a:effec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dist" eaLnBrk="1" hangingPunct="1">
              <a:lnSpc>
                <a:spcPct val="90000"/>
              </a:lnSpc>
              <a:spcBef>
                <a:spcPct val="50000"/>
              </a:spcBef>
            </a:pPr>
            <a:r>
              <a:rPr lang="zh-CN" altLang="en-US" sz="2400" b="1">
                <a:solidFill>
                  <a:schemeClr val="bg1"/>
                </a:solidFill>
                <a:latin typeface="华文仿宋" charset="-122"/>
                <a:ea typeface="华文仿宋" charset="-122"/>
              </a:rPr>
              <a:t>南京大学计算机科学与技术系</a:t>
            </a:r>
            <a:endParaRPr lang="en-US" altLang="zh-CN" sz="1400" b="1">
              <a:solidFill>
                <a:schemeClr val="bg1"/>
              </a:solidFill>
              <a:latin typeface="Times New Roman" charset="0"/>
            </a:endParaRPr>
          </a:p>
        </p:txBody>
      </p:sp>
      <p:sp>
        <p:nvSpPr>
          <p:cNvPr id="11267" name="Rectangle 3"/>
          <p:cNvSpPr>
            <a:spLocks noGrp="1" noChangeArrowheads="1"/>
          </p:cNvSpPr>
          <p:nvPr>
            <p:ph type="ctrTitle" sz="quarter"/>
          </p:nvPr>
        </p:nvSpPr>
        <p:spPr>
          <a:xfrm>
            <a:off x="1295400" y="3048000"/>
            <a:ext cx="6400800" cy="1371600"/>
          </a:xfrm>
        </p:spPr>
        <p:txBody>
          <a:bodyPr/>
          <a:lstStyle>
            <a:lvl1pPr algn="ctr">
              <a:defRPr/>
            </a:lvl1pPr>
          </a:lstStyle>
          <a:p>
            <a:r>
              <a:rPr lang="zh-CN" altLang="en-US"/>
              <a:t>单击此处编辑母版标题样式</a:t>
            </a:r>
          </a:p>
        </p:txBody>
      </p:sp>
      <p:sp>
        <p:nvSpPr>
          <p:cNvPr id="11268" name="Rectangle 4"/>
          <p:cNvSpPr>
            <a:spLocks noGrp="1" noChangeArrowheads="1"/>
          </p:cNvSpPr>
          <p:nvPr>
            <p:ph type="subTitle" sz="quarter" idx="1"/>
          </p:nvPr>
        </p:nvSpPr>
        <p:spPr>
          <a:xfrm>
            <a:off x="1371600" y="3886200"/>
            <a:ext cx="6400800" cy="1752600"/>
          </a:xfrm>
        </p:spPr>
        <p:txBody>
          <a:bodyPr/>
          <a:lstStyle>
            <a:lvl1pPr marL="0" indent="0" algn="ctr">
              <a:buFontTx/>
              <a:buNone/>
              <a:defRPr sz="1800" b="1"/>
            </a:lvl1pPr>
          </a:lstStyle>
          <a:p>
            <a:endParaRPr lang="zh-CN" altLang="zh-CN"/>
          </a:p>
        </p:txBody>
      </p:sp>
    </p:spTree>
    <p:extLst>
      <p:ext uri="{BB962C8B-B14F-4D97-AF65-F5344CB8AC3E}">
        <p14:creationId xmlns:p14="http://schemas.microsoft.com/office/powerpoint/2010/main" val="610515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1100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7813" y="549275"/>
            <a:ext cx="2058987" cy="5576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46088" y="549275"/>
            <a:ext cx="6029325" cy="5576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98898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46088" y="549275"/>
            <a:ext cx="8229600" cy="503238"/>
          </a:xfr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4823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标题 3"/>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5912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805750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3262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0066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3392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616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990600"/>
            <a:ext cx="3008313" cy="1162050"/>
          </a:xfrm>
        </p:spPr>
        <p:txBody>
          <a:bodyPr anchor="b"/>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435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39819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7" name="Picture 3" descr="未标题-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476250"/>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4"/>
          <p:cNvSpPr>
            <a:spLocks noGrp="1" noChangeArrowheads="1"/>
          </p:cNvSpPr>
          <p:nvPr>
            <p:ph type="title"/>
          </p:nvPr>
        </p:nvSpPr>
        <p:spPr bwMode="auto">
          <a:xfrm>
            <a:off x="446088" y="549275"/>
            <a:ext cx="8229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5"/>
          <p:cNvSpPr>
            <a:spLocks noChangeArrowheads="1"/>
          </p:cNvSpPr>
          <p:nvPr/>
        </p:nvSpPr>
        <p:spPr bwMode="auto">
          <a:xfrm>
            <a:off x="0" y="0"/>
            <a:ext cx="9144000" cy="476250"/>
          </a:xfrm>
          <a:prstGeom prst="rect">
            <a:avLst/>
          </a:prstGeom>
          <a:gradFill rotWithShape="1">
            <a:gsLst>
              <a:gs pos="0">
                <a:schemeClr val="accent2"/>
              </a:gs>
              <a:gs pos="100000">
                <a:schemeClr val="bg1"/>
              </a:gs>
            </a:gsLst>
            <a:lin ang="0" scaled="1"/>
          </a:gradFill>
          <a:ln w="9525">
            <a:solidFill>
              <a:schemeClr val="tx1"/>
            </a:solidFill>
            <a:miter lim="800000"/>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30" name="Rectangle 10"/>
          <p:cNvSpPr>
            <a:spLocks noChangeArrowheads="1"/>
          </p:cNvSpPr>
          <p:nvPr/>
        </p:nvSpPr>
        <p:spPr bwMode="auto">
          <a:xfrm>
            <a:off x="0" y="6629400"/>
            <a:ext cx="9144000" cy="228600"/>
          </a:xfrm>
          <a:prstGeom prst="rect">
            <a:avLst/>
          </a:prstGeom>
          <a:gradFill rotWithShape="1">
            <a:gsLst>
              <a:gs pos="0">
                <a:srgbClr val="0000FF">
                  <a:alpha val="70000"/>
                </a:srgbClr>
              </a:gs>
              <a:gs pos="100000">
                <a:schemeClr val="bg1">
                  <a:alpha val="0"/>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251" name="Text Box 11"/>
          <p:cNvSpPr txBox="1">
            <a:spLocks noChangeArrowheads="1"/>
          </p:cNvSpPr>
          <p:nvPr/>
        </p:nvSpPr>
        <p:spPr bwMode="auto">
          <a:xfrm>
            <a:off x="0" y="6591300"/>
            <a:ext cx="9144000" cy="304800"/>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defRPr/>
            </a:pPr>
            <a:fld id="{1176F76D-8B56-2541-8106-7171C58EAEB9}" type="slidenum">
              <a:rPr lang="en-US" altLang="zh-CN" sz="1400" b="1" smtClean="0">
                <a:solidFill>
                  <a:schemeClr val="accent2"/>
                </a:solidFill>
                <a:latin typeface="Times New Roman" charset="0"/>
              </a:rPr>
              <a:pPr algn="ctr" eaLnBrk="1" hangingPunct="1">
                <a:spcBef>
                  <a:spcPct val="50000"/>
                </a:spcBef>
                <a:defRPr/>
              </a:pPr>
              <a:t>‹#›</a:t>
            </a:fld>
            <a:endParaRPr lang="en-US" altLang="zh-CN" sz="1400" b="1" dirty="0">
              <a:solidFill>
                <a:schemeClr val="accent2"/>
              </a:solidFill>
              <a:latin typeface="Times New Roman" charset="0"/>
            </a:endParaRPr>
          </a:p>
        </p:txBody>
      </p:sp>
      <p:sp>
        <p:nvSpPr>
          <p:cNvPr id="10253" name="Text Box 13"/>
          <p:cNvSpPr txBox="1">
            <a:spLocks noChangeArrowheads="1"/>
          </p:cNvSpPr>
          <p:nvPr/>
        </p:nvSpPr>
        <p:spPr bwMode="auto">
          <a:xfrm>
            <a:off x="2806700" y="63500"/>
            <a:ext cx="3276600" cy="425450"/>
          </a:xfrm>
          <a:prstGeom prst="rect">
            <a:avLst/>
          </a:prstGeom>
          <a:noFill/>
          <a:ln w="9525">
            <a:noFill/>
            <a:miter lim="800000"/>
            <a:headEnd/>
            <a:tailEnd/>
          </a:ln>
          <a:effec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dist" eaLnBrk="1" hangingPunct="1">
              <a:lnSpc>
                <a:spcPct val="90000"/>
              </a:lnSpc>
              <a:spcBef>
                <a:spcPct val="50000"/>
              </a:spcBef>
            </a:pPr>
            <a:r>
              <a:rPr lang="zh-CN" altLang="en-US" sz="2400" b="1">
                <a:solidFill>
                  <a:schemeClr val="bg1"/>
                </a:solidFill>
                <a:latin typeface="华文仿宋" charset="-122"/>
                <a:ea typeface="华文仿宋" charset="-122"/>
              </a:rPr>
              <a:t>离散数学</a:t>
            </a:r>
            <a:r>
              <a:rPr lang="en-US" altLang="zh-CN" sz="2400" b="1">
                <a:solidFill>
                  <a:schemeClr val="bg1"/>
                </a:solidFill>
                <a:latin typeface="华文仿宋" charset="-122"/>
                <a:ea typeface="华文仿宋" charset="-122"/>
                <a:sym typeface="Wingdings" charset="2"/>
              </a:rPr>
              <a:t>:</a:t>
            </a:r>
            <a:r>
              <a:rPr lang="zh-CN" altLang="en-US" sz="2400" b="1">
                <a:solidFill>
                  <a:schemeClr val="bg1"/>
                </a:solidFill>
                <a:latin typeface="华文仿宋" charset="-122"/>
                <a:ea typeface="华文仿宋" charset="-122"/>
              </a:rPr>
              <a:t>离散概率</a:t>
            </a:r>
            <a:endParaRPr lang="en-US" altLang="zh-CN" sz="2400" b="1">
              <a:solidFill>
                <a:schemeClr val="bg1"/>
              </a:solidFill>
              <a:latin typeface="华文仿宋" charset="-122"/>
              <a:ea typeface="华文仿宋" charset="-122"/>
            </a:endParaRPr>
          </a:p>
        </p:txBody>
      </p:sp>
    </p:spTree>
  </p:cSld>
  <p:clrMap bg1="lt1" tx1="dk1" bg2="lt2" tx2="dk2" accent1="accent1" accent2="accent2" accent3="accent3" accent4="accent4" accent5="accent5" accent6="accent6" hlink="hlink" folHlink="folHlink"/>
  <p:sldLayoutIdLst>
    <p:sldLayoutId id="2147484305"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Lst>
  <p:hf sldNum="0" hdr="0" ftr="0"/>
  <p:txStyles>
    <p:titleStyle>
      <a:lvl1pPr algn="l" rtl="0" eaLnBrk="0" fontAlgn="base" hangingPunct="0">
        <a:spcBef>
          <a:spcPct val="0"/>
        </a:spcBef>
        <a:spcAft>
          <a:spcPct val="0"/>
        </a:spcAft>
        <a:defRPr sz="3200" b="1">
          <a:solidFill>
            <a:schemeClr val="bg1"/>
          </a:solidFill>
          <a:latin typeface="+mj-lt"/>
          <a:ea typeface="+mj-ea"/>
          <a:cs typeface="宋体" charset="0"/>
        </a:defRPr>
      </a:lvl1pPr>
      <a:lvl2pPr algn="l" rtl="0" eaLnBrk="0" fontAlgn="base" hangingPunct="0">
        <a:spcBef>
          <a:spcPct val="0"/>
        </a:spcBef>
        <a:spcAft>
          <a:spcPct val="0"/>
        </a:spcAft>
        <a:defRPr sz="3200" b="1">
          <a:solidFill>
            <a:schemeClr val="bg1"/>
          </a:solidFill>
          <a:latin typeface="Times New Roman" pitchFamily="18" charset="0"/>
          <a:ea typeface="宋体" pitchFamily="2" charset="-122"/>
          <a:cs typeface="宋体" charset="0"/>
        </a:defRPr>
      </a:lvl2pPr>
      <a:lvl3pPr algn="l" rtl="0" eaLnBrk="0" fontAlgn="base" hangingPunct="0">
        <a:spcBef>
          <a:spcPct val="0"/>
        </a:spcBef>
        <a:spcAft>
          <a:spcPct val="0"/>
        </a:spcAft>
        <a:defRPr sz="3200" b="1">
          <a:solidFill>
            <a:schemeClr val="bg1"/>
          </a:solidFill>
          <a:latin typeface="Times New Roman" pitchFamily="18" charset="0"/>
          <a:ea typeface="宋体" pitchFamily="2" charset="-122"/>
          <a:cs typeface="宋体" charset="0"/>
        </a:defRPr>
      </a:lvl3pPr>
      <a:lvl4pPr algn="l" rtl="0" eaLnBrk="0" fontAlgn="base" hangingPunct="0">
        <a:spcBef>
          <a:spcPct val="0"/>
        </a:spcBef>
        <a:spcAft>
          <a:spcPct val="0"/>
        </a:spcAft>
        <a:defRPr sz="3200" b="1">
          <a:solidFill>
            <a:schemeClr val="bg1"/>
          </a:solidFill>
          <a:latin typeface="Times New Roman" pitchFamily="18" charset="0"/>
          <a:ea typeface="宋体" pitchFamily="2" charset="-122"/>
          <a:cs typeface="宋体" charset="0"/>
        </a:defRPr>
      </a:lvl4pPr>
      <a:lvl5pPr algn="l" rtl="0" eaLnBrk="0" fontAlgn="base" hangingPunct="0">
        <a:spcBef>
          <a:spcPct val="0"/>
        </a:spcBef>
        <a:spcAft>
          <a:spcPct val="0"/>
        </a:spcAft>
        <a:defRPr sz="3200" b="1">
          <a:solidFill>
            <a:schemeClr val="bg1"/>
          </a:solidFill>
          <a:latin typeface="Times New Roman" pitchFamily="18" charset="0"/>
          <a:ea typeface="宋体" pitchFamily="2" charset="-122"/>
          <a:cs typeface="宋体" charset="0"/>
        </a:defRPr>
      </a:lvl5pPr>
      <a:lvl6pPr marL="457200" algn="l" rtl="0" fontAlgn="base">
        <a:spcBef>
          <a:spcPct val="0"/>
        </a:spcBef>
        <a:spcAft>
          <a:spcPct val="0"/>
        </a:spcAft>
        <a:defRPr sz="3200" b="1">
          <a:solidFill>
            <a:schemeClr val="bg1"/>
          </a:solidFill>
          <a:latin typeface="Times New Roman" pitchFamily="18" charset="0"/>
          <a:ea typeface="宋体" pitchFamily="2" charset="-122"/>
        </a:defRPr>
      </a:lvl6pPr>
      <a:lvl7pPr marL="914400" algn="l" rtl="0" fontAlgn="base">
        <a:spcBef>
          <a:spcPct val="0"/>
        </a:spcBef>
        <a:spcAft>
          <a:spcPct val="0"/>
        </a:spcAft>
        <a:defRPr sz="3200" b="1">
          <a:solidFill>
            <a:schemeClr val="bg1"/>
          </a:solidFill>
          <a:latin typeface="Times New Roman" pitchFamily="18" charset="0"/>
          <a:ea typeface="宋体" pitchFamily="2" charset="-122"/>
        </a:defRPr>
      </a:lvl7pPr>
      <a:lvl8pPr marL="1371600" algn="l" rtl="0" fontAlgn="base">
        <a:spcBef>
          <a:spcPct val="0"/>
        </a:spcBef>
        <a:spcAft>
          <a:spcPct val="0"/>
        </a:spcAft>
        <a:defRPr sz="3200" b="1">
          <a:solidFill>
            <a:schemeClr val="bg1"/>
          </a:solidFill>
          <a:latin typeface="Times New Roman" pitchFamily="18" charset="0"/>
          <a:ea typeface="宋体" pitchFamily="2" charset="-122"/>
        </a:defRPr>
      </a:lvl8pPr>
      <a:lvl9pPr marL="1828800" algn="l" rtl="0" fontAlgn="base">
        <a:spcBef>
          <a:spcPct val="0"/>
        </a:spcBef>
        <a:spcAft>
          <a:spcPct val="0"/>
        </a:spcAft>
        <a:defRPr sz="3200" b="1">
          <a:solidFill>
            <a:schemeClr val="bg1"/>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Blip>
          <a:blip r:embed="rId15"/>
        </a:buBlip>
        <a:defRPr sz="3200">
          <a:solidFill>
            <a:schemeClr val="accent2"/>
          </a:solidFill>
          <a:latin typeface="+mn-lt"/>
          <a:ea typeface="宋体" charset="0"/>
          <a:cs typeface="+mn-cs"/>
        </a:defRPr>
      </a:lvl1pPr>
      <a:lvl2pPr marL="742950" indent="-285750" algn="l" rtl="0" eaLnBrk="0" fontAlgn="base" hangingPunct="0">
        <a:spcBef>
          <a:spcPct val="20000"/>
        </a:spcBef>
        <a:spcAft>
          <a:spcPct val="0"/>
        </a:spcAft>
        <a:buClr>
          <a:schemeClr val="accent2"/>
        </a:buClr>
        <a:buFont typeface="Wingdings" charset="2"/>
        <a:buBlip>
          <a:blip r:embed="rId16"/>
        </a:buBlip>
        <a:defRPr sz="2800">
          <a:solidFill>
            <a:schemeClr val="accent2"/>
          </a:solidFill>
          <a:latin typeface="+mn-lt"/>
          <a:ea typeface="宋体" charset="0"/>
        </a:defRPr>
      </a:lvl2pPr>
      <a:lvl3pPr marL="1143000" indent="-228600" algn="l" rtl="0" eaLnBrk="0" fontAlgn="base" hangingPunct="0">
        <a:spcBef>
          <a:spcPct val="20000"/>
        </a:spcBef>
        <a:spcAft>
          <a:spcPct val="0"/>
        </a:spcAft>
        <a:buClr>
          <a:schemeClr val="accent2"/>
        </a:buClr>
        <a:buFont typeface="Wingdings" charset="2"/>
        <a:buBlip>
          <a:blip r:embed="rId16"/>
        </a:buBlip>
        <a:defRPr sz="2400">
          <a:solidFill>
            <a:schemeClr val="accent2"/>
          </a:solidFill>
          <a:latin typeface="+mn-lt"/>
          <a:ea typeface="宋体" charset="0"/>
        </a:defRPr>
      </a:lvl3pPr>
      <a:lvl4pPr marL="1600200" indent="-228600" algn="l" rtl="0" eaLnBrk="0" fontAlgn="base" hangingPunct="0">
        <a:spcBef>
          <a:spcPct val="20000"/>
        </a:spcBef>
        <a:spcAft>
          <a:spcPct val="0"/>
        </a:spcAft>
        <a:buClr>
          <a:schemeClr val="accent2"/>
        </a:buClr>
        <a:buFont typeface="Wingdings" charset="2"/>
        <a:buBlip>
          <a:blip r:embed="rId16"/>
        </a:buBlip>
        <a:defRPr sz="2000">
          <a:solidFill>
            <a:schemeClr val="accent2"/>
          </a:solidFill>
          <a:latin typeface="+mn-lt"/>
          <a:ea typeface="宋体" charset="0"/>
        </a:defRPr>
      </a:lvl4pPr>
      <a:lvl5pPr marL="2057400" indent="-228600" algn="l" rtl="0" eaLnBrk="0" fontAlgn="base" hangingPunct="0">
        <a:spcBef>
          <a:spcPct val="20000"/>
        </a:spcBef>
        <a:spcAft>
          <a:spcPct val="0"/>
        </a:spcAft>
        <a:buClr>
          <a:schemeClr val="accent2"/>
        </a:buClr>
        <a:buBlip>
          <a:blip r:embed="rId16"/>
        </a:buBlip>
        <a:defRPr sz="2000">
          <a:solidFill>
            <a:schemeClr val="accent2"/>
          </a:solidFill>
          <a:latin typeface="+mn-lt"/>
          <a:ea typeface="宋体" charset="0"/>
        </a:defRPr>
      </a:lvl5pPr>
      <a:lvl6pPr marL="2514600" indent="-228600" algn="l" rtl="0" fontAlgn="base">
        <a:spcBef>
          <a:spcPct val="20000"/>
        </a:spcBef>
        <a:spcAft>
          <a:spcPct val="0"/>
        </a:spcAft>
        <a:buClr>
          <a:schemeClr val="accent2"/>
        </a:buClr>
        <a:buBlip>
          <a:blip r:embed="rId16"/>
        </a:buBlip>
        <a:defRPr sz="2000">
          <a:solidFill>
            <a:schemeClr val="accent2"/>
          </a:solidFill>
          <a:latin typeface="+mn-lt"/>
        </a:defRPr>
      </a:lvl6pPr>
      <a:lvl7pPr marL="2971800" indent="-228600" algn="l" rtl="0" fontAlgn="base">
        <a:spcBef>
          <a:spcPct val="20000"/>
        </a:spcBef>
        <a:spcAft>
          <a:spcPct val="0"/>
        </a:spcAft>
        <a:buClr>
          <a:schemeClr val="accent2"/>
        </a:buClr>
        <a:buBlip>
          <a:blip r:embed="rId16"/>
        </a:buBlip>
        <a:defRPr sz="2000">
          <a:solidFill>
            <a:schemeClr val="accent2"/>
          </a:solidFill>
          <a:latin typeface="+mn-lt"/>
        </a:defRPr>
      </a:lvl7pPr>
      <a:lvl8pPr marL="3429000" indent="-228600" algn="l" rtl="0" fontAlgn="base">
        <a:spcBef>
          <a:spcPct val="20000"/>
        </a:spcBef>
        <a:spcAft>
          <a:spcPct val="0"/>
        </a:spcAft>
        <a:buClr>
          <a:schemeClr val="accent2"/>
        </a:buClr>
        <a:buBlip>
          <a:blip r:embed="rId16"/>
        </a:buBlip>
        <a:defRPr sz="2000">
          <a:solidFill>
            <a:schemeClr val="accent2"/>
          </a:solidFill>
          <a:latin typeface="+mn-lt"/>
        </a:defRPr>
      </a:lvl8pPr>
      <a:lvl9pPr marL="3886200" indent="-228600" algn="l" rtl="0" fontAlgn="base">
        <a:spcBef>
          <a:spcPct val="20000"/>
        </a:spcBef>
        <a:spcAft>
          <a:spcPct val="0"/>
        </a:spcAft>
        <a:buClr>
          <a:schemeClr val="accent2"/>
        </a:buClr>
        <a:buBlip>
          <a:blip r:embed="rId16"/>
        </a:buBlip>
        <a:defRPr sz="2000">
          <a:solidFill>
            <a:schemeClr val="accent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hyperlink" Target="http://www.nytimes.com/2008/04/08/science/08monty.htm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hyperlink" Target="//upload.wikimedia.org/wikipedia/commons/3/3f/Monty_open_door.sv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6E3A74C0-8629-4B46-98DD-E019A15B0CCB}"/>
              </a:ext>
            </a:extLst>
          </p:cNvPr>
          <p:cNvSpPr txBox="1">
            <a:spLocks noChangeArrowheads="1"/>
          </p:cNvSpPr>
          <p:nvPr/>
        </p:nvSpPr>
        <p:spPr bwMode="auto">
          <a:xfrm>
            <a:off x="1752600" y="4343400"/>
            <a:ext cx="5715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2"/>
              </a:buBlip>
              <a:defRPr sz="3200">
                <a:solidFill>
                  <a:schemeClr val="accent2"/>
                </a:solidFill>
                <a:latin typeface="+mn-lt"/>
                <a:ea typeface="宋体" charset="0"/>
                <a:cs typeface="+mn-cs"/>
              </a:defRPr>
            </a:lvl1pPr>
            <a:lvl2pPr marL="742950" indent="-285750" algn="l" rtl="0" eaLnBrk="0" fontAlgn="base" hangingPunct="0">
              <a:spcBef>
                <a:spcPct val="20000"/>
              </a:spcBef>
              <a:spcAft>
                <a:spcPct val="0"/>
              </a:spcAft>
              <a:buClr>
                <a:schemeClr val="accent2"/>
              </a:buClr>
              <a:buFont typeface="Wingdings" charset="2"/>
              <a:buBlip>
                <a:blip r:embed="rId3"/>
              </a:buBlip>
              <a:defRPr sz="2800">
                <a:solidFill>
                  <a:schemeClr val="accent2"/>
                </a:solidFill>
                <a:latin typeface="+mn-lt"/>
                <a:ea typeface="宋体" charset="0"/>
              </a:defRPr>
            </a:lvl2pPr>
            <a:lvl3pPr marL="1143000" indent="-228600" algn="l" rtl="0" eaLnBrk="0" fontAlgn="base" hangingPunct="0">
              <a:spcBef>
                <a:spcPct val="20000"/>
              </a:spcBef>
              <a:spcAft>
                <a:spcPct val="0"/>
              </a:spcAft>
              <a:buClr>
                <a:schemeClr val="accent2"/>
              </a:buClr>
              <a:buFont typeface="Wingdings" charset="2"/>
              <a:buBlip>
                <a:blip r:embed="rId3"/>
              </a:buBlip>
              <a:defRPr sz="2400">
                <a:solidFill>
                  <a:schemeClr val="accent2"/>
                </a:solidFill>
                <a:latin typeface="+mn-lt"/>
                <a:ea typeface="宋体" charset="0"/>
              </a:defRPr>
            </a:lvl3pPr>
            <a:lvl4pPr marL="1600200" indent="-228600" algn="l" rtl="0" eaLnBrk="0" fontAlgn="base" hangingPunct="0">
              <a:spcBef>
                <a:spcPct val="20000"/>
              </a:spcBef>
              <a:spcAft>
                <a:spcPct val="0"/>
              </a:spcAft>
              <a:buClr>
                <a:schemeClr val="accent2"/>
              </a:buClr>
              <a:buFont typeface="Wingdings" charset="2"/>
              <a:buBlip>
                <a:blip r:embed="rId3"/>
              </a:buBlip>
              <a:defRPr sz="2000">
                <a:solidFill>
                  <a:schemeClr val="accent2"/>
                </a:solidFill>
                <a:latin typeface="+mn-lt"/>
                <a:ea typeface="宋体" charset="0"/>
              </a:defRPr>
            </a:lvl4pPr>
            <a:lvl5pPr marL="2057400" indent="-228600" algn="l" rtl="0" eaLnBrk="0" fontAlgn="base" hangingPunct="0">
              <a:spcBef>
                <a:spcPct val="20000"/>
              </a:spcBef>
              <a:spcAft>
                <a:spcPct val="0"/>
              </a:spcAft>
              <a:buClr>
                <a:schemeClr val="accent2"/>
              </a:buClr>
              <a:buBlip>
                <a:blip r:embed="rId3"/>
              </a:buBlip>
              <a:defRPr sz="2000">
                <a:solidFill>
                  <a:schemeClr val="accent2"/>
                </a:solidFill>
                <a:latin typeface="+mn-lt"/>
                <a:ea typeface="宋体" charset="0"/>
              </a:defRPr>
            </a:lvl5pPr>
            <a:lvl6pPr marL="2514600" indent="-228600" algn="l" rtl="0" fontAlgn="base">
              <a:spcBef>
                <a:spcPct val="20000"/>
              </a:spcBef>
              <a:spcAft>
                <a:spcPct val="0"/>
              </a:spcAft>
              <a:buClr>
                <a:schemeClr val="accent2"/>
              </a:buClr>
              <a:buBlip>
                <a:blip r:embed="rId3"/>
              </a:buBlip>
              <a:defRPr sz="2000">
                <a:solidFill>
                  <a:schemeClr val="accent2"/>
                </a:solidFill>
                <a:latin typeface="+mn-lt"/>
              </a:defRPr>
            </a:lvl6pPr>
            <a:lvl7pPr marL="2971800" indent="-228600" algn="l" rtl="0" fontAlgn="base">
              <a:spcBef>
                <a:spcPct val="20000"/>
              </a:spcBef>
              <a:spcAft>
                <a:spcPct val="0"/>
              </a:spcAft>
              <a:buClr>
                <a:schemeClr val="accent2"/>
              </a:buClr>
              <a:buBlip>
                <a:blip r:embed="rId3"/>
              </a:buBlip>
              <a:defRPr sz="2000">
                <a:solidFill>
                  <a:schemeClr val="accent2"/>
                </a:solidFill>
                <a:latin typeface="+mn-lt"/>
              </a:defRPr>
            </a:lvl7pPr>
            <a:lvl8pPr marL="3429000" indent="-228600" algn="l" rtl="0" fontAlgn="base">
              <a:spcBef>
                <a:spcPct val="20000"/>
              </a:spcBef>
              <a:spcAft>
                <a:spcPct val="0"/>
              </a:spcAft>
              <a:buClr>
                <a:schemeClr val="accent2"/>
              </a:buClr>
              <a:buBlip>
                <a:blip r:embed="rId3"/>
              </a:buBlip>
              <a:defRPr sz="2000">
                <a:solidFill>
                  <a:schemeClr val="accent2"/>
                </a:solidFill>
                <a:latin typeface="+mn-lt"/>
              </a:defRPr>
            </a:lvl8pPr>
            <a:lvl9pPr marL="3886200" indent="-228600" algn="l" rtl="0" fontAlgn="base">
              <a:spcBef>
                <a:spcPct val="20000"/>
              </a:spcBef>
              <a:spcAft>
                <a:spcPct val="0"/>
              </a:spcAft>
              <a:buClr>
                <a:schemeClr val="accent2"/>
              </a:buClr>
              <a:buBlip>
                <a:blip r:embed="rId3"/>
              </a:buBlip>
              <a:defRPr sz="2000">
                <a:solidFill>
                  <a:schemeClr val="accent2"/>
                </a:solidFill>
                <a:latin typeface="+mn-lt"/>
              </a:defRPr>
            </a:lvl9pPr>
          </a:lstStyle>
          <a:p>
            <a:pPr marL="0" indent="0" algn="ctr" eaLnBrk="1" hangingPunct="1">
              <a:buNone/>
            </a:pPr>
            <a:r>
              <a:rPr lang="zh-CN" altLang="en-US" kern="0" dirty="0"/>
              <a:t>离散数学课程</a:t>
            </a:r>
            <a:r>
              <a:rPr lang="en-US" altLang="zh-CN" kern="0" dirty="0"/>
              <a:t>2024</a:t>
            </a:r>
          </a:p>
          <a:p>
            <a:pPr marL="0" indent="0" algn="just" eaLnBrk="1" hangingPunct="1">
              <a:buNone/>
            </a:pPr>
            <a:endParaRPr lang="en-US" altLang="zh-CN" kern="0" dirty="0"/>
          </a:p>
          <a:p>
            <a:pPr marL="0" indent="0" algn="ctr" eaLnBrk="1" hangingPunct="1">
              <a:buNone/>
            </a:pPr>
            <a:r>
              <a:rPr lang="zh-CN" altLang="en-US" kern="0" dirty="0"/>
              <a:t>南京大学智能科学与技术学院</a:t>
            </a:r>
            <a:endParaRPr lang="en-US" altLang="zh-CN" kern="0" dirty="0"/>
          </a:p>
        </p:txBody>
      </p:sp>
      <p:sp>
        <p:nvSpPr>
          <p:cNvPr id="14" name="矩形 13">
            <a:extLst>
              <a:ext uri="{FF2B5EF4-FFF2-40B4-BE49-F238E27FC236}">
                <a16:creationId xmlns:a16="http://schemas.microsoft.com/office/drawing/2014/main" id="{E5726EE1-1233-4807-8E2E-B487813FF538}"/>
              </a:ext>
            </a:extLst>
          </p:cNvPr>
          <p:cNvSpPr/>
          <p:nvPr/>
        </p:nvSpPr>
        <p:spPr>
          <a:xfrm>
            <a:off x="3094672" y="2286000"/>
            <a:ext cx="2954655"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离散概率</a:t>
            </a:r>
          </a:p>
        </p:txBody>
      </p:sp>
    </p:spTree>
    <p:extLst>
      <p:ext uri="{BB962C8B-B14F-4D97-AF65-F5344CB8AC3E}">
        <p14:creationId xmlns:p14="http://schemas.microsoft.com/office/powerpoint/2010/main" val="319882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indent="0">
                  <a:buNone/>
                </a:pPr>
                <a14:m>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zh-CN" altLang="en-US" b="0" i="1" smtClean="0">
                                <a:latin typeface="Cambria Math" charset="0"/>
                              </a:rPr>
                              <m:t>改变选择而赢</m:t>
                            </m:r>
                          </m:e>
                        </m:d>
                      </m:e>
                    </m:func>
                  </m:oMath>
                </a14:m>
                <a:r>
                  <a:rPr kumimoji="1" lang="zh-CN" altLang="en-US" b="0" i="1" dirty="0">
                    <a:latin typeface="Cambria Math" charset="0"/>
                  </a:rPr>
                  <a:t> </a:t>
                </a:r>
              </a:p>
              <a:p>
                <a:pPr marL="0" indent="0">
                  <a:buNone/>
                </a:pPr>
                <a14:m>
                  <m:oMath xmlns:m="http://schemas.openxmlformats.org/officeDocument/2006/math">
                    <m:r>
                      <a:rPr kumimoji="1" lang="en-US" altLang="zh-CN" b="0" i="1" smtClean="0">
                        <a:latin typeface="Cambria Math"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d>
                              <m:dPr>
                                <m:ctrlPr>
                                  <a:rPr kumimoji="1" lang="en-US" altLang="zh-CN" b="0" i="1" smtClean="0">
                                    <a:latin typeface="Cambria Math" panose="02040503050406030204" pitchFamily="18" charset="0"/>
                                  </a:rPr>
                                </m:ctrlPr>
                              </m:dPr>
                              <m:e>
                                <m:r>
                                  <a:rPr kumimoji="1" lang="en-US" altLang="zh-CN" b="0" i="1" smtClean="0">
                                    <a:latin typeface="Cambria Math" charset="0"/>
                                  </a:rPr>
                                  <m:t>𝐴</m:t>
                                </m:r>
                                <m:r>
                                  <a:rPr kumimoji="1" lang="en-US" altLang="zh-CN" b="0" i="1" smtClean="0">
                                    <a:latin typeface="Cambria Math" charset="0"/>
                                  </a:rPr>
                                  <m:t>,</m:t>
                                </m:r>
                                <m:r>
                                  <a:rPr kumimoji="1" lang="en-US" altLang="zh-CN" b="0" i="1" smtClean="0">
                                    <a:latin typeface="Cambria Math" charset="0"/>
                                  </a:rPr>
                                  <m:t>𝐵</m:t>
                                </m:r>
                                <m:r>
                                  <a:rPr kumimoji="1" lang="en-US" altLang="zh-CN" b="0" i="1" smtClean="0">
                                    <a:latin typeface="Cambria Math" charset="0"/>
                                  </a:rPr>
                                  <m:t>,</m:t>
                                </m:r>
                                <m:r>
                                  <a:rPr kumimoji="1" lang="en-US" altLang="zh-CN" b="0" i="1" smtClean="0">
                                    <a:latin typeface="Cambria Math" charset="0"/>
                                  </a:rPr>
                                  <m:t>𝐶</m:t>
                                </m:r>
                              </m:e>
                            </m:d>
                          </m:e>
                        </m:d>
                      </m:e>
                    </m:func>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i="1">
                                    <a:latin typeface="Cambria Math" charset="0"/>
                                  </a:rPr>
                                  <m:t>𝐴</m:t>
                                </m:r>
                                <m:r>
                                  <a:rPr kumimoji="1" lang="en-US" altLang="zh-CN" i="1">
                                    <a:latin typeface="Cambria Math" charset="0"/>
                                  </a:rPr>
                                  <m:t>,</m:t>
                                </m:r>
                                <m:r>
                                  <a:rPr kumimoji="1" lang="en-US" altLang="zh-CN" b="0" i="1" smtClean="0">
                                    <a:latin typeface="Cambria Math" charset="0"/>
                                  </a:rPr>
                                  <m:t>𝐶</m:t>
                                </m:r>
                                <m:r>
                                  <a:rPr kumimoji="1" lang="en-US" altLang="zh-CN" i="1">
                                    <a:latin typeface="Cambria Math" charset="0"/>
                                  </a:rPr>
                                  <m:t>,</m:t>
                                </m:r>
                                <m:r>
                                  <a:rPr kumimoji="1" lang="en-US" altLang="zh-CN" b="0" i="1" smtClean="0">
                                    <a:latin typeface="Cambria Math" charset="0"/>
                                  </a:rPr>
                                  <m:t>𝐵</m:t>
                                </m:r>
                              </m:e>
                            </m:d>
                          </m:e>
                        </m:d>
                        <m:r>
                          <a:rPr kumimoji="1" lang="en-US" altLang="zh-CN" b="0" i="1" smtClean="0">
                            <a:latin typeface="Cambria Math" charset="0"/>
                          </a:rPr>
                          <m:t>+</m:t>
                        </m:r>
                      </m:e>
                    </m:func>
                  </m:oMath>
                </a14:m>
                <a:r>
                  <a:rPr kumimoji="1" lang="zh-CN" altLang="en-US" i="1" dirty="0">
                    <a:latin typeface="Cambria Math" charset="0"/>
                  </a:rPr>
                  <a:t>      </a:t>
                </a:r>
                <a14:m>
                  <m:oMath xmlns:m="http://schemas.openxmlformats.org/officeDocument/2006/math">
                    <m:r>
                      <a:rPr kumimoji="1" lang="zh-CN" altLang="en-US" b="0" i="1" smtClean="0">
                        <a:latin typeface="Cambria Math" charset="0"/>
                      </a:rPr>
                      <m:t>     </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b="0" i="1" smtClean="0">
                                    <a:latin typeface="Cambria Math" charset="0"/>
                                  </a:rPr>
                                  <m:t>𝐵</m:t>
                                </m:r>
                                <m:r>
                                  <a:rPr kumimoji="1" lang="en-US" altLang="zh-CN" i="1">
                                    <a:latin typeface="Cambria Math" charset="0"/>
                                  </a:rPr>
                                  <m:t>,</m:t>
                                </m:r>
                                <m:r>
                                  <a:rPr kumimoji="1" lang="en-US" altLang="zh-CN" b="0" i="1" smtClean="0">
                                    <a:latin typeface="Cambria Math" charset="0"/>
                                  </a:rPr>
                                  <m:t>𝐴</m:t>
                                </m:r>
                                <m:r>
                                  <a:rPr kumimoji="1" lang="en-US" altLang="zh-CN" i="1">
                                    <a:latin typeface="Cambria Math" charset="0"/>
                                  </a:rPr>
                                  <m:t>,</m:t>
                                </m:r>
                                <m:r>
                                  <a:rPr kumimoji="1" lang="en-US" altLang="zh-CN" b="0" i="1" smtClean="0">
                                    <a:latin typeface="Cambria Math" charset="0"/>
                                  </a:rPr>
                                  <m:t>𝐶</m:t>
                                </m:r>
                              </m:e>
                            </m:d>
                          </m:e>
                        </m:d>
                      </m:e>
                    </m:func>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b="0" i="1" smtClean="0">
                                    <a:latin typeface="Cambria Math" charset="0"/>
                                  </a:rPr>
                                  <m:t>𝐵</m:t>
                                </m:r>
                                <m:r>
                                  <a:rPr kumimoji="1" lang="en-US" altLang="zh-CN" i="1">
                                    <a:latin typeface="Cambria Math" charset="0"/>
                                  </a:rPr>
                                  <m:t>,</m:t>
                                </m:r>
                                <m:r>
                                  <a:rPr kumimoji="1" lang="en-US" altLang="zh-CN" b="0" i="1" smtClean="0">
                                    <a:latin typeface="Cambria Math" charset="0"/>
                                  </a:rPr>
                                  <m:t>𝐶</m:t>
                                </m:r>
                                <m:r>
                                  <a:rPr kumimoji="1" lang="en-US" altLang="zh-CN" i="1">
                                    <a:latin typeface="Cambria Math" charset="0"/>
                                  </a:rPr>
                                  <m:t>,</m:t>
                                </m:r>
                                <m:r>
                                  <a:rPr kumimoji="1" lang="en-US" altLang="zh-CN" b="0" i="1" smtClean="0">
                                    <a:latin typeface="Cambria Math" charset="0"/>
                                  </a:rPr>
                                  <m:t>𝐴</m:t>
                                </m:r>
                              </m:e>
                            </m:d>
                          </m:e>
                        </m:d>
                      </m:e>
                    </m:func>
                    <m:r>
                      <a:rPr kumimoji="1" lang="en-US" altLang="zh-CN" b="0" i="1" smtClean="0">
                        <a:latin typeface="Cambria Math" charset="0"/>
                      </a:rPr>
                      <m:t>+</m:t>
                    </m:r>
                  </m:oMath>
                </a14:m>
                <a:r>
                  <a:rPr kumimoji="1" lang="zh-CN" altLang="en-US" b="0" i="1" dirty="0">
                    <a:latin typeface="Cambria Math" charset="0"/>
                  </a:rPr>
                  <a:t> </a:t>
                </a:r>
              </a:p>
              <a:p>
                <a:pPr marL="0" indent="0">
                  <a:buNone/>
                </a:pPr>
                <a:r>
                  <a:rPr kumimoji="1" lang="zh-CN" altLang="en-US" dirty="0"/>
                  <a:t> </a:t>
                </a:r>
                <a14:m>
                  <m:oMath xmlns:m="http://schemas.openxmlformats.org/officeDocument/2006/math">
                    <m:r>
                      <a:rPr kumimoji="1" lang="zh-CN" altLang="en-US" b="0" i="0" smtClean="0">
                        <a:latin typeface="Cambria Math" charset="0"/>
                      </a:rPr>
                      <m:t>    </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b="0" i="1" smtClean="0">
                                    <a:latin typeface="Cambria Math" charset="0"/>
                                  </a:rPr>
                                  <m:t>𝐶</m:t>
                                </m:r>
                                <m:r>
                                  <a:rPr kumimoji="1" lang="en-US" altLang="zh-CN" b="0" i="1" smtClean="0">
                                    <a:latin typeface="Cambria Math" charset="0"/>
                                  </a:rPr>
                                  <m:t>, </m:t>
                                </m:r>
                                <m:r>
                                  <a:rPr kumimoji="1" lang="en-US" altLang="zh-CN" i="1">
                                    <a:latin typeface="Cambria Math" charset="0"/>
                                  </a:rPr>
                                  <m:t>𝐴</m:t>
                                </m:r>
                                <m:r>
                                  <a:rPr kumimoji="1" lang="en-US" altLang="zh-CN" i="1">
                                    <a:latin typeface="Cambria Math" charset="0"/>
                                  </a:rPr>
                                  <m:t>,</m:t>
                                </m:r>
                                <m:r>
                                  <a:rPr kumimoji="1" lang="en-US" altLang="zh-CN" i="1">
                                    <a:latin typeface="Cambria Math" charset="0"/>
                                  </a:rPr>
                                  <m:t>𝐵</m:t>
                                </m:r>
                              </m:e>
                            </m:d>
                          </m:e>
                        </m:d>
                      </m:e>
                    </m:func>
                    <m:r>
                      <a:rPr kumimoji="1" lang="en-US" altLang="zh-CN" b="0" i="0"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b="0" i="1" smtClean="0">
                                    <a:latin typeface="Cambria Math" charset="0"/>
                                  </a:rPr>
                                  <m:t>𝐶</m:t>
                                </m:r>
                                <m:r>
                                  <a:rPr kumimoji="1" lang="en-US" altLang="zh-CN" b="0" i="1" smtClean="0">
                                    <a:latin typeface="Cambria Math" charset="0"/>
                                  </a:rPr>
                                  <m:t>, </m:t>
                                </m:r>
                                <m:r>
                                  <a:rPr kumimoji="1" lang="en-US" altLang="zh-CN" b="0" i="1" smtClean="0">
                                    <a:latin typeface="Cambria Math" charset="0"/>
                                  </a:rPr>
                                  <m:t>𝐵</m:t>
                                </m:r>
                                <m:r>
                                  <a:rPr kumimoji="1" lang="en-US" altLang="zh-CN" b="0" i="1" smtClean="0">
                                    <a:latin typeface="Cambria Math" charset="0"/>
                                  </a:rPr>
                                  <m:t>, </m:t>
                                </m:r>
                                <m:r>
                                  <a:rPr kumimoji="1" lang="en-US" altLang="zh-CN" i="1">
                                    <a:latin typeface="Cambria Math" charset="0"/>
                                  </a:rPr>
                                  <m:t>𝐴</m:t>
                                </m:r>
                              </m:e>
                            </m:d>
                          </m:e>
                        </m:d>
                      </m:e>
                    </m:func>
                  </m:oMath>
                </a14:m>
                <a:r>
                  <a:rPr kumimoji="1" lang="zh-CN" altLang="en-US" i="1" dirty="0">
                    <a:latin typeface="Cambria Math" charset="0"/>
                  </a:rPr>
                  <a:t> </a:t>
                </a:r>
              </a:p>
              <a:p>
                <a:pPr marL="0" indent="0">
                  <a:buNone/>
                </a:pPr>
                <a14:m>
                  <m:oMath xmlns:m="http://schemas.openxmlformats.org/officeDocument/2006/math">
                    <m:r>
                      <a:rPr kumimoji="1" lang="en-US" altLang="zh-CN" b="0" i="1" smtClean="0">
                        <a:latin typeface="Cambria Math" charset="0"/>
                      </a:rPr>
                      <m:t>=</m:t>
                    </m:r>
                    <m:f>
                      <m:fPr>
                        <m:ctrlPr>
                          <a:rPr kumimoji="1" lang="en-US" altLang="zh-CN" b="0" i="1" smtClean="0">
                            <a:latin typeface="Cambria Math" panose="02040503050406030204" pitchFamily="18" charset="0"/>
                          </a:rPr>
                        </m:ctrlPr>
                      </m:fPr>
                      <m:num>
                        <m:r>
                          <a:rPr kumimoji="1" lang="en-US" altLang="zh-CN" b="0" i="1" smtClean="0">
                            <a:latin typeface="Cambria Math" charset="0"/>
                          </a:rPr>
                          <m:t>1</m:t>
                        </m:r>
                      </m:num>
                      <m:den>
                        <m:r>
                          <a:rPr kumimoji="1" lang="en-US" altLang="zh-CN" b="0" i="1" smtClean="0">
                            <a:latin typeface="Cambria Math" charset="0"/>
                          </a:rPr>
                          <m:t>9</m:t>
                        </m:r>
                      </m:den>
                    </m:f>
                    <m:r>
                      <a:rPr kumimoji="1" lang="en-US" altLang="zh-CN" b="0" i="1" smtClean="0">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oMath>
                </a14:m>
                <a:r>
                  <a:rPr kumimoji="1" lang="zh-CN" altLang="en-US" i="1" dirty="0">
                    <a:latin typeface="Cambria Math" charset="0"/>
                  </a:rPr>
                  <a:t> </a:t>
                </a:r>
              </a:p>
              <a:p>
                <a:pPr marL="0" indent="0">
                  <a:buNone/>
                </a:pPr>
                <a14:m>
                  <m:oMath xmlns:m="http://schemas.openxmlformats.org/officeDocument/2006/math">
                    <m:r>
                      <a:rPr kumimoji="1" lang="en-US" altLang="zh-CN" b="0" i="1" smtClean="0">
                        <a:latin typeface="Cambria Math" charset="0"/>
                      </a:rPr>
                      <m:t>=</m:t>
                    </m:r>
                    <m:f>
                      <m:fPr>
                        <m:ctrlPr>
                          <a:rPr kumimoji="1" lang="en-US" altLang="zh-CN" i="1">
                            <a:latin typeface="Cambria Math" panose="02040503050406030204" pitchFamily="18" charset="0"/>
                          </a:rPr>
                        </m:ctrlPr>
                      </m:fPr>
                      <m:num>
                        <m:r>
                          <a:rPr kumimoji="1" lang="en-US" altLang="zh-CN" b="0" i="1" smtClean="0">
                            <a:latin typeface="Cambria Math" charset="0"/>
                          </a:rPr>
                          <m:t>2</m:t>
                        </m:r>
                      </m:num>
                      <m:den>
                        <m:r>
                          <a:rPr kumimoji="1" lang="en-US" altLang="zh-CN" b="0" i="1" smtClean="0">
                            <a:latin typeface="Cambria Math" charset="0"/>
                          </a:rPr>
                          <m:t>3</m:t>
                        </m:r>
                      </m:den>
                    </m:f>
                  </m:oMath>
                </a14:m>
                <a:r>
                  <a:rPr kumimoji="1" lang="zh-CN" altLang="en-US" dirty="0"/>
                  <a:t> </a:t>
                </a:r>
              </a:p>
              <a:p>
                <a:pPr marL="0"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61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第四步：计算事件概率</a:t>
            </a:r>
          </a:p>
        </p:txBody>
      </p:sp>
    </p:spTree>
    <p:extLst>
      <p:ext uri="{BB962C8B-B14F-4D97-AF65-F5344CB8AC3E}">
        <p14:creationId xmlns:p14="http://schemas.microsoft.com/office/powerpoint/2010/main" val="91912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定义：可数</a:t>
                </a:r>
                <a:r>
                  <a:rPr kumimoji="1" lang="zh-CN" altLang="en-US" sz="2800" b="1" dirty="0">
                    <a:solidFill>
                      <a:srgbClr val="C00000"/>
                    </a:solidFill>
                  </a:rPr>
                  <a:t>样本空间</a:t>
                </a:r>
                <a14:m>
                  <m:oMath xmlns:m="http://schemas.openxmlformats.org/officeDocument/2006/math">
                    <m:r>
                      <a:rPr kumimoji="1" lang="zh-CN" altLang="en-US" sz="2800" b="0" i="0" smtClean="0">
                        <a:solidFill>
                          <a:srgbClr val="C00000"/>
                        </a:solidFill>
                        <a:latin typeface="Cambria Math" charset="0"/>
                        <a:ea typeface="Savoye LET" charset="0"/>
                        <a:cs typeface="Savoye LET" charset="0"/>
                      </a:rPr>
                      <m:t> </m:t>
                    </m:r>
                    <m:r>
                      <a:rPr kumimoji="1" lang="zh-CN" altLang="en-US" sz="2800" smtClean="0">
                        <a:solidFill>
                          <a:srgbClr val="C00000"/>
                        </a:solidFill>
                        <a:latin typeface="Cambria Math" charset="0"/>
                        <a:ea typeface="Savoye LET" charset="0"/>
                        <a:cs typeface="Savoye LET" charset="0"/>
                      </a:rPr>
                      <m:t>𝒮</m:t>
                    </m:r>
                  </m:oMath>
                </a14:m>
                <a:r>
                  <a:rPr kumimoji="1" lang="zh-CN" altLang="en-US" sz="2800" dirty="0"/>
                  <a:t> 乃一个可数集合。</a:t>
                </a:r>
              </a:p>
              <a:p>
                <a:pPr lvl="1"/>
                <a14:m>
                  <m:oMath xmlns:m="http://schemas.openxmlformats.org/officeDocument/2006/math">
                    <m:r>
                      <a:rPr kumimoji="1" lang="zh-CN" altLang="en-US" sz="2400" smtClean="0">
                        <a:solidFill>
                          <a:schemeClr val="accent6"/>
                        </a:solidFill>
                        <a:latin typeface="Cambria Math" charset="0"/>
                        <a:ea typeface="Savoye LET" charset="0"/>
                        <a:cs typeface="Savoye LET" charset="0"/>
                      </a:rPr>
                      <m:t>𝒮</m:t>
                    </m:r>
                  </m:oMath>
                </a14:m>
                <a:r>
                  <a:rPr kumimoji="1" lang="zh-CN" altLang="en-US" sz="2400" dirty="0">
                    <a:solidFill>
                      <a:schemeClr val="accent6"/>
                    </a:solidFill>
                  </a:rPr>
                  <a:t> 的</a:t>
                </a:r>
                <a:r>
                  <a:rPr kumimoji="1" lang="zh-CN" altLang="en-US" sz="2400" dirty="0"/>
                  <a:t>每一个</a:t>
                </a:r>
                <a:r>
                  <a:rPr kumimoji="1" lang="zh-CN" altLang="en-US" sz="2400" dirty="0">
                    <a:solidFill>
                      <a:schemeClr val="accent6"/>
                    </a:solidFill>
                  </a:rPr>
                  <a:t>元素</a:t>
                </a:r>
                <a14:m>
                  <m:oMath xmlns:m="http://schemas.openxmlformats.org/officeDocument/2006/math">
                    <m:r>
                      <a:rPr kumimoji="1" lang="zh-CN" altLang="en-US" sz="2400" b="0" i="0" smtClean="0">
                        <a:solidFill>
                          <a:schemeClr val="accent6"/>
                        </a:solidFill>
                        <a:latin typeface="Cambria Math" charset="0"/>
                      </a:rPr>
                      <m:t> </m:t>
                    </m:r>
                    <m:r>
                      <a:rPr kumimoji="1" lang="en-US" altLang="zh-CN" sz="2400" b="0" i="1" smtClean="0">
                        <a:solidFill>
                          <a:schemeClr val="accent6"/>
                        </a:solidFill>
                        <a:latin typeface="Cambria Math" charset="0"/>
                      </a:rPr>
                      <m:t>𝜔</m:t>
                    </m:r>
                    <m:r>
                      <a:rPr kumimoji="1" lang="zh-CN" altLang="en-US" sz="2400" b="0" i="1" smtClean="0">
                        <a:solidFill>
                          <a:schemeClr val="accent6"/>
                        </a:solidFill>
                        <a:latin typeface="Cambria Math" charset="0"/>
                      </a:rPr>
                      <m:t> </m:t>
                    </m:r>
                  </m:oMath>
                </a14:m>
                <a:r>
                  <a:rPr kumimoji="1" lang="zh-CN" altLang="en-US" sz="2400" dirty="0">
                    <a:solidFill>
                      <a:schemeClr val="accent6"/>
                    </a:solidFill>
                  </a:rPr>
                  <a:t>称为</a:t>
                </a:r>
                <a:r>
                  <a:rPr kumimoji="1" lang="zh-CN" altLang="en-US" sz="2400" dirty="0"/>
                  <a:t>一个</a:t>
                </a:r>
                <a:r>
                  <a:rPr kumimoji="1" lang="zh-CN" altLang="en-US" sz="2400" b="1" dirty="0">
                    <a:solidFill>
                      <a:srgbClr val="C00000"/>
                    </a:solidFill>
                  </a:rPr>
                  <a:t>结果</a:t>
                </a:r>
                <a:r>
                  <a:rPr kumimoji="1" lang="zh-CN" altLang="en-US" sz="2400" dirty="0"/>
                  <a:t>。</a:t>
                </a:r>
                <a:endParaRPr kumimoji="1" lang="en-US" altLang="zh-CN" sz="2400" dirty="0"/>
              </a:p>
              <a:p>
                <a:pPr lvl="3"/>
                <a:endParaRPr kumimoji="1" lang="zh-CN" altLang="en-US" sz="1800" dirty="0"/>
              </a:p>
              <a:p>
                <a:pPr>
                  <a:spcBef>
                    <a:spcPts val="1368"/>
                  </a:spcBef>
                </a:pPr>
                <a:r>
                  <a:rPr kumimoji="1" lang="zh-CN" altLang="en-US" sz="2800" dirty="0"/>
                  <a:t>定义：满足下列条件的函数 </a:t>
                </a:r>
                <a14:m>
                  <m:oMath xmlns:m="http://schemas.openxmlformats.org/officeDocument/2006/math">
                    <m:r>
                      <m:rPr>
                        <m:sty m:val="p"/>
                      </m:rPr>
                      <a:rPr kumimoji="1" lang="en-US" altLang="zh-CN" sz="2800">
                        <a:solidFill>
                          <a:srgbClr val="C00000"/>
                        </a:solidFill>
                        <a:latin typeface="Cambria Math" charset="0"/>
                      </a:rPr>
                      <m:t>Pr</m:t>
                    </m:r>
                    <m:r>
                      <a:rPr kumimoji="1" lang="en-US" altLang="zh-CN" sz="2800">
                        <a:solidFill>
                          <a:srgbClr val="C00000"/>
                        </a:solidFill>
                        <a:latin typeface="Cambria Math" charset="0"/>
                      </a:rPr>
                      <m:t>:</m:t>
                    </m:r>
                    <m:r>
                      <a:rPr kumimoji="1" lang="en-US" altLang="zh-CN" sz="2800" i="1">
                        <a:solidFill>
                          <a:srgbClr val="C00000"/>
                        </a:solidFill>
                        <a:latin typeface="Cambria Math" charset="0"/>
                        <a:ea typeface="Cambria Math" charset="0"/>
                        <a:cs typeface="Cambria Math" charset="0"/>
                      </a:rPr>
                      <m:t>𝒮</m:t>
                    </m:r>
                    <m:r>
                      <a:rPr kumimoji="1" lang="en-US" altLang="zh-CN" sz="2800" i="1">
                        <a:solidFill>
                          <a:srgbClr val="C00000"/>
                        </a:solidFill>
                        <a:latin typeface="Cambria Math" charset="0"/>
                      </a:rPr>
                      <m:t>→</m:t>
                    </m:r>
                    <m:r>
                      <a:rPr kumimoji="1" lang="en-US" altLang="zh-CN" sz="2800" i="1">
                        <a:solidFill>
                          <a:srgbClr val="C00000"/>
                        </a:solidFill>
                        <a:latin typeface="Cambria Math" charset="0"/>
                        <a:ea typeface="Cambria Math" charset="0"/>
                        <a:cs typeface="Cambria Math" charset="0"/>
                      </a:rPr>
                      <m:t>ℝ</m:t>
                    </m:r>
                  </m:oMath>
                </a14:m>
                <a:r>
                  <a:rPr kumimoji="1" lang="zh-CN" altLang="en-US" sz="2800" dirty="0">
                    <a:solidFill>
                      <a:srgbClr val="C00000"/>
                    </a:solidFill>
                  </a:rPr>
                  <a:t> </a:t>
                </a:r>
                <a:r>
                  <a:rPr kumimoji="1" lang="zh-CN" altLang="en-US" sz="2800" dirty="0"/>
                  <a:t>称为样本空间</a:t>
                </a:r>
                <a14:m>
                  <m:oMath xmlns:m="http://schemas.openxmlformats.org/officeDocument/2006/math">
                    <m:r>
                      <a:rPr kumimoji="1" lang="zh-CN" altLang="en-US" sz="2800">
                        <a:solidFill>
                          <a:srgbClr val="C00000"/>
                        </a:solidFill>
                        <a:latin typeface="Cambria Math" charset="0"/>
                        <a:ea typeface="Savoye LET" charset="0"/>
                        <a:cs typeface="Savoye LET" charset="0"/>
                      </a:rPr>
                      <m:t> </m:t>
                    </m:r>
                    <m:r>
                      <a:rPr kumimoji="1" lang="zh-CN" altLang="en-US" sz="2800">
                        <a:solidFill>
                          <a:schemeClr val="accent6"/>
                        </a:solidFill>
                        <a:latin typeface="Cambria Math" charset="0"/>
                        <a:ea typeface="Savoye LET" charset="0"/>
                        <a:cs typeface="Savoye LET" charset="0"/>
                      </a:rPr>
                      <m:t>𝒮</m:t>
                    </m:r>
                  </m:oMath>
                </a14:m>
                <a:r>
                  <a:rPr kumimoji="1" lang="zh-CN" altLang="en-US" sz="2800" dirty="0"/>
                  <a:t> 上的一个</a:t>
                </a:r>
                <a:r>
                  <a:rPr kumimoji="1" lang="zh-CN" altLang="en-US" sz="2800" b="1" dirty="0">
                    <a:solidFill>
                      <a:srgbClr val="C00000"/>
                    </a:solidFill>
                  </a:rPr>
                  <a:t>概率函数：</a:t>
                </a:r>
              </a:p>
              <a:p>
                <a:pPr lvl="1"/>
                <a14:m>
                  <m:oMath xmlns:m="http://schemas.openxmlformats.org/officeDocument/2006/math">
                    <m:r>
                      <a:rPr kumimoji="1" lang="en-US" altLang="zh-CN" sz="2400" b="0" i="1" smtClean="0">
                        <a:latin typeface="Cambria Math" charset="0"/>
                      </a:rPr>
                      <m:t>∀</m:t>
                    </m:r>
                    <m:r>
                      <a:rPr kumimoji="1" lang="en-US" altLang="zh-CN" sz="2400" i="1">
                        <a:latin typeface="Cambria Math" charset="0"/>
                      </a:rPr>
                      <m:t>𝜔</m:t>
                    </m:r>
                    <m:r>
                      <a:rPr kumimoji="1" lang="en-US" altLang="zh-CN" sz="2400" i="1">
                        <a:latin typeface="Cambria Math" charset="0"/>
                      </a:rPr>
                      <m:t>∈</m:t>
                    </m:r>
                    <m:r>
                      <a:rPr kumimoji="1" lang="en-US" altLang="zh-CN" sz="2400" i="1">
                        <a:latin typeface="Cambria Math" charset="0"/>
                        <a:ea typeface="Cambria Math" charset="0"/>
                        <a:cs typeface="Cambria Math" charset="0"/>
                      </a:rPr>
                      <m:t>𝒮</m:t>
                    </m:r>
                    <m:r>
                      <a:rPr kumimoji="1" lang="en-US" altLang="zh-CN" sz="2400" b="0" i="1" smtClean="0">
                        <a:latin typeface="Cambria Math" charset="0"/>
                        <a:ea typeface="Cambria Math" charset="0"/>
                        <a:cs typeface="Cambria Math"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d>
                          <m:dPr>
                            <m:begChr m:val="["/>
                            <m:endChr m:val="]"/>
                            <m:ctrlPr>
                              <a:rPr kumimoji="1" lang="en-US" altLang="zh-CN" sz="2400" i="1">
                                <a:latin typeface="Cambria Math" panose="02040503050406030204" pitchFamily="18" charset="0"/>
                              </a:rPr>
                            </m:ctrlPr>
                          </m:dPr>
                          <m:e>
                            <m:r>
                              <a:rPr kumimoji="1" lang="en-US" altLang="zh-CN" sz="2400" i="1">
                                <a:latin typeface="Cambria Math" charset="0"/>
                              </a:rPr>
                              <m:t>𝜔</m:t>
                            </m:r>
                          </m:e>
                        </m:d>
                      </m:e>
                    </m:func>
                    <m:r>
                      <a:rPr kumimoji="1" lang="en-US" altLang="zh-CN" sz="2400" i="1">
                        <a:latin typeface="Cambria Math" charset="0"/>
                      </a:rPr>
                      <m:t>≥0</m:t>
                    </m:r>
                    <m:r>
                      <a:rPr kumimoji="1" lang="zh-CN" altLang="en-US" sz="2400" i="1">
                        <a:latin typeface="Cambria Math" charset="0"/>
                      </a:rPr>
                      <m:t> </m:t>
                    </m:r>
                  </m:oMath>
                </a14:m>
                <a:r>
                  <a:rPr kumimoji="1" lang="zh-CN" altLang="en-US" sz="2400" dirty="0"/>
                  <a:t>，且</a:t>
                </a:r>
              </a:p>
              <a:p>
                <a:pPr lvl="1"/>
                <a14:m>
                  <m:oMath xmlns:m="http://schemas.openxmlformats.org/officeDocument/2006/math">
                    <m:sSub>
                      <m:sSubPr>
                        <m:ctrlPr>
                          <a:rPr kumimoji="1" lang="en-US" altLang="zh-CN" sz="2400" i="1">
                            <a:latin typeface="Cambria Math" panose="02040503050406030204" pitchFamily="18" charset="0"/>
                            <a:ea typeface="Cambria Math" charset="0"/>
                            <a:cs typeface="Cambria Math" charset="0"/>
                          </a:rPr>
                        </m:ctrlPr>
                      </m:sSubPr>
                      <m:e>
                        <m:r>
                          <m:rPr>
                            <m:sty m:val="p"/>
                          </m:rPr>
                          <a:rPr kumimoji="1" lang="en-US" altLang="zh-CN" sz="2400">
                            <a:latin typeface="Cambria Math" charset="0"/>
                            <a:ea typeface="Cambria Math" charset="0"/>
                            <a:cs typeface="Cambria Math" charset="0"/>
                          </a:rPr>
                          <m:t>Σ</m:t>
                        </m:r>
                      </m:e>
                      <m:sub>
                        <m:r>
                          <a:rPr kumimoji="1" lang="en-US" altLang="zh-CN" sz="2400" i="1">
                            <a:latin typeface="Cambria Math" charset="0"/>
                            <a:ea typeface="Cambria Math" charset="0"/>
                            <a:cs typeface="Cambria Math" charset="0"/>
                          </a:rPr>
                          <m:t>𝜔</m:t>
                        </m:r>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𝒮</m:t>
                        </m:r>
                      </m:sub>
                    </m:sSub>
                    <m:func>
                      <m:funcPr>
                        <m:ctrlPr>
                          <a:rPr kumimoji="1" lang="en-US" altLang="zh-CN" sz="2400" i="1">
                            <a:latin typeface="Cambria Math" panose="02040503050406030204" pitchFamily="18" charset="0"/>
                            <a:ea typeface="Cambria Math" charset="0"/>
                            <a:cs typeface="Cambria Math" charset="0"/>
                          </a:rPr>
                        </m:ctrlPr>
                      </m:funcPr>
                      <m:fName>
                        <m:r>
                          <m:rPr>
                            <m:sty m:val="p"/>
                          </m:rPr>
                          <a:rPr kumimoji="1" lang="en-US" altLang="zh-CN" sz="2400">
                            <a:latin typeface="Cambria Math" charset="0"/>
                            <a:ea typeface="Cambria Math" charset="0"/>
                            <a:cs typeface="Cambria Math" charset="0"/>
                          </a:rPr>
                          <m:t>Pr</m:t>
                        </m:r>
                      </m:fName>
                      <m:e>
                        <m:d>
                          <m:dPr>
                            <m:begChr m:val="["/>
                            <m:endChr m:val="]"/>
                            <m:ctrlPr>
                              <a:rPr kumimoji="1" lang="en-US" altLang="zh-CN" sz="2400" i="1">
                                <a:latin typeface="Cambria Math" panose="02040503050406030204" pitchFamily="18" charset="0"/>
                                <a:ea typeface="Cambria Math" charset="0"/>
                                <a:cs typeface="Cambria Math" charset="0"/>
                              </a:rPr>
                            </m:ctrlPr>
                          </m:dPr>
                          <m:e>
                            <m:r>
                              <a:rPr kumimoji="1" lang="en-US" altLang="zh-CN" sz="2400" i="1">
                                <a:latin typeface="Cambria Math" charset="0"/>
                                <a:ea typeface="Cambria Math" charset="0"/>
                                <a:cs typeface="Cambria Math" charset="0"/>
                              </a:rPr>
                              <m:t>𝜔</m:t>
                            </m:r>
                          </m:e>
                        </m:d>
                      </m:e>
                    </m:func>
                    <m:r>
                      <a:rPr kumimoji="1" lang="en-US" altLang="zh-CN" sz="2400" i="1">
                        <a:latin typeface="Cambria Math" charset="0"/>
                        <a:ea typeface="Cambria Math" charset="0"/>
                        <a:cs typeface="Cambria Math" charset="0"/>
                      </a:rPr>
                      <m:t>=1.</m:t>
                    </m:r>
                  </m:oMath>
                </a14:m>
                <a:endParaRPr kumimoji="1" lang="en-US" altLang="zh-CN" sz="2400" dirty="0"/>
              </a:p>
              <a:p>
                <a:pPr lvl="3"/>
                <a:endParaRPr kumimoji="1" lang="zh-CN" altLang="en-US" sz="1800" dirty="0"/>
              </a:p>
              <a:p>
                <a:r>
                  <a:rPr kumimoji="1" lang="zh-CN" altLang="en-US" sz="2800" dirty="0"/>
                  <a:t>定义：</a:t>
                </a:r>
                <a14:m>
                  <m:oMath xmlns:m="http://schemas.openxmlformats.org/officeDocument/2006/math">
                    <m:r>
                      <a:rPr kumimoji="1" lang="zh-CN" altLang="en-US" sz="2800" smtClean="0">
                        <a:solidFill>
                          <a:schemeClr val="accent6"/>
                        </a:solidFill>
                        <a:latin typeface="Cambria Math" charset="0"/>
                        <a:ea typeface="Savoye LET" charset="0"/>
                        <a:cs typeface="Savoye LET" charset="0"/>
                      </a:rPr>
                      <m:t>𝒮</m:t>
                    </m:r>
                  </m:oMath>
                </a14:m>
                <a:r>
                  <a:rPr kumimoji="1" lang="zh-CN" altLang="en-US" sz="2800" dirty="0">
                    <a:solidFill>
                      <a:schemeClr val="accent6"/>
                    </a:solidFill>
                  </a:rPr>
                  <a:t> 的一个子集 </a:t>
                </a:r>
                <a14:m>
                  <m:oMath xmlns:m="http://schemas.openxmlformats.org/officeDocument/2006/math">
                    <m:r>
                      <a:rPr kumimoji="1" lang="en-US" altLang="zh-CN" sz="2800" b="0" i="1" smtClean="0">
                        <a:solidFill>
                          <a:srgbClr val="C00000"/>
                        </a:solidFill>
                        <a:latin typeface="Cambria Math" charset="0"/>
                      </a:rPr>
                      <m:t>𝐸</m:t>
                    </m:r>
                    <m:r>
                      <a:rPr kumimoji="1" lang="en-US" altLang="zh-CN" sz="2800" b="0" i="1" smtClean="0">
                        <a:solidFill>
                          <a:srgbClr val="C00000"/>
                        </a:solidFill>
                        <a:latin typeface="Cambria Math" charset="0"/>
                      </a:rPr>
                      <m:t>⊆</m:t>
                    </m:r>
                    <m:r>
                      <a:rPr kumimoji="1" lang="zh-CN" altLang="en-US" sz="2800">
                        <a:solidFill>
                          <a:srgbClr val="C00000"/>
                        </a:solidFill>
                        <a:latin typeface="Cambria Math" charset="0"/>
                        <a:ea typeface="Savoye LET" charset="0"/>
                        <a:cs typeface="Savoye LET" charset="0"/>
                      </a:rPr>
                      <m:t>𝒮</m:t>
                    </m:r>
                  </m:oMath>
                </a14:m>
                <a:r>
                  <a:rPr kumimoji="1" lang="zh-CN" altLang="en-US" sz="2800" dirty="0">
                    <a:solidFill>
                      <a:srgbClr val="C00000"/>
                    </a:solidFill>
                  </a:rPr>
                  <a:t> </a:t>
                </a:r>
                <a:r>
                  <a:rPr kumimoji="1" lang="zh-CN" altLang="en-US" sz="2800" dirty="0"/>
                  <a:t>称为一个</a:t>
                </a:r>
                <a:r>
                  <a:rPr kumimoji="1" lang="zh-CN" altLang="en-US" sz="2800" b="1" dirty="0">
                    <a:solidFill>
                      <a:srgbClr val="C00000"/>
                    </a:solidFill>
                  </a:rPr>
                  <a:t>事件</a:t>
                </a:r>
                <a:r>
                  <a:rPr kumimoji="1" lang="zh-CN" altLang="en-US" sz="2800" dirty="0"/>
                  <a:t>。</a:t>
                </a:r>
              </a:p>
              <a:p>
                <a:pPr lvl="1">
                  <a:spcBef>
                    <a:spcPts val="1224"/>
                  </a:spcBef>
                </a:pPr>
                <a:r>
                  <a:rPr kumimoji="1" lang="zh-CN" altLang="en-US" sz="2400" b="1" dirty="0">
                    <a:solidFill>
                      <a:srgbClr val="C00000"/>
                    </a:solidFill>
                  </a:rPr>
                  <a:t>事件 </a:t>
                </a:r>
                <a:r>
                  <a:rPr kumimoji="1" lang="en-US" altLang="zh-CN" sz="2400" b="1" i="1" dirty="0">
                    <a:solidFill>
                      <a:srgbClr val="C00000"/>
                    </a:solidFill>
                  </a:rPr>
                  <a:t>E</a:t>
                </a:r>
                <a:r>
                  <a:rPr kumimoji="1" lang="zh-CN" altLang="en-US" sz="2400" b="1" i="1" dirty="0">
                    <a:solidFill>
                      <a:srgbClr val="C00000"/>
                    </a:solidFill>
                  </a:rPr>
                  <a:t> </a:t>
                </a:r>
                <a:r>
                  <a:rPr kumimoji="1" lang="zh-CN" altLang="en-US" sz="2400" b="1" dirty="0">
                    <a:solidFill>
                      <a:srgbClr val="C00000"/>
                    </a:solidFill>
                  </a:rPr>
                  <a:t>的概率</a:t>
                </a:r>
                <a:r>
                  <a:rPr kumimoji="1" lang="zh-CN" altLang="en-US" sz="2400" b="0" dirty="0"/>
                  <a:t>  </a:t>
                </a:r>
                <a14:m>
                  <m:oMath xmlns:m="http://schemas.openxmlformats.org/officeDocument/2006/math">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𝐸</m:t>
                            </m:r>
                          </m:e>
                        </m:d>
                      </m:e>
                    </m:func>
                    <m:r>
                      <a:rPr kumimoji="1" lang="en-US" altLang="zh-CN" sz="2400" b="0" i="1" smtClean="0">
                        <a:latin typeface="Cambria Math" charset="0"/>
                        <a:ea typeface="Cambria Math" charset="0"/>
                        <a:cs typeface="Cambria Math" charset="0"/>
                      </a:rPr>
                      <m:t>∷=</m:t>
                    </m:r>
                    <m:nary>
                      <m:naryPr>
                        <m:chr m:val="∑"/>
                        <m:supHide m:val="on"/>
                        <m:ctrlPr>
                          <a:rPr kumimoji="1" lang="en-US" altLang="zh-CN" sz="2400" b="0" i="1" smtClean="0">
                            <a:latin typeface="Cambria Math" panose="02040503050406030204" pitchFamily="18" charset="0"/>
                            <a:ea typeface="Cambria Math" charset="0"/>
                            <a:cs typeface="Cambria Math" charset="0"/>
                          </a:rPr>
                        </m:ctrlPr>
                      </m:naryPr>
                      <m:sub>
                        <m:r>
                          <a:rPr kumimoji="1" lang="en-US" altLang="zh-CN" sz="2400" b="0" i="1" smtClean="0">
                            <a:latin typeface="Cambria Math" charset="0"/>
                            <a:ea typeface="Cambria Math" charset="0"/>
                            <a:cs typeface="Cambria Math" charset="0"/>
                          </a:rPr>
                          <m:t>𝜔</m:t>
                        </m:r>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𝐸</m:t>
                        </m:r>
                      </m:sub>
                      <m:sup/>
                      <m:e>
                        <m:r>
                          <m:rPr>
                            <m:sty m:val="p"/>
                          </m:rPr>
                          <a:rPr kumimoji="1" lang="en-US" altLang="zh-CN" sz="2400" b="0" i="0" smtClean="0">
                            <a:latin typeface="Cambria Math" charset="0"/>
                            <a:ea typeface="Cambria Math" charset="0"/>
                            <a:cs typeface="Cambria Math" charset="0"/>
                          </a:rPr>
                          <m:t>Pr</m:t>
                        </m:r>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𝜔</m:t>
                        </m:r>
                        <m:r>
                          <a:rPr kumimoji="1" lang="en-US" altLang="zh-CN" sz="2400" b="0" i="1" smtClean="0">
                            <a:latin typeface="Cambria Math" charset="0"/>
                            <a:ea typeface="Cambria Math" charset="0"/>
                            <a:cs typeface="Cambria Math" charset="0"/>
                          </a:rPr>
                          <m:t>]</m:t>
                        </m:r>
                      </m:e>
                    </m:nary>
                  </m:oMath>
                </a14:m>
                <a:endParaRPr kumimoji="1"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3369" b="-2048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solidFill>
                  <a:srgbClr val="FFFF00"/>
                </a:solidFill>
              </a:rPr>
              <a:t>概率空间</a:t>
            </a:r>
            <a:r>
              <a:rPr kumimoji="1" lang="zh-CN" altLang="en-US" dirty="0"/>
              <a:t>：基于集合论给概率以数学定义</a:t>
            </a:r>
          </a:p>
        </p:txBody>
      </p:sp>
    </p:spTree>
    <p:extLst>
      <p:ext uri="{BB962C8B-B14F-4D97-AF65-F5344CB8AC3E}">
        <p14:creationId xmlns:p14="http://schemas.microsoft.com/office/powerpoint/2010/main" val="1192707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b="1" dirty="0"/>
                  <a:t>定理 </a:t>
                </a:r>
                <a:r>
                  <a:rPr lang="en-US" altLang="zh-CN" b="1" dirty="0"/>
                  <a:t>1</a:t>
                </a:r>
                <a:r>
                  <a:rPr lang="zh-CN" altLang="en-US" dirty="0"/>
                  <a:t>：设</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r>
                      <a:rPr kumimoji="1" lang="en-US" altLang="zh-CN" i="1" smtClean="0">
                        <a:solidFill>
                          <a:schemeClr val="accent6"/>
                        </a:solidFill>
                        <a:latin typeface="Cambria Math" charset="0"/>
                        <a:ea typeface="Savoye LET" charset="0"/>
                        <a:cs typeface="Savoye LET" charset="0"/>
                      </a:rPr>
                      <m:t>𝐸</m:t>
                    </m:r>
                    <m:r>
                      <a:rPr kumimoji="1" lang="zh-CN" altLang="en-US" b="0" i="1" smtClean="0">
                        <a:solidFill>
                          <a:schemeClr val="accent6"/>
                        </a:solidFill>
                        <a:latin typeface="Cambria Math" charset="0"/>
                        <a:ea typeface="Savoye LET" charset="0"/>
                        <a:cs typeface="Savoye LET" charset="0"/>
                      </a:rPr>
                      <m:t> </m:t>
                    </m:r>
                  </m:oMath>
                </a14:m>
                <a:r>
                  <a:rPr lang="zh-CN" altLang="en-US" dirty="0"/>
                  <a:t>是样本空间</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r>
                      <a:rPr kumimoji="1" lang="zh-CN" altLang="en-US">
                        <a:solidFill>
                          <a:schemeClr val="accent6"/>
                        </a:solidFill>
                        <a:latin typeface="Cambria Math" charset="0"/>
                        <a:ea typeface="Savoye LET" charset="0"/>
                        <a:cs typeface="Savoye LET" charset="0"/>
                      </a:rPr>
                      <m:t>𝒮</m:t>
                    </m:r>
                    <m:r>
                      <a:rPr kumimoji="1" lang="zh-CN" altLang="en-US" b="0" i="0" smtClean="0">
                        <a:solidFill>
                          <a:schemeClr val="accent6"/>
                        </a:solidFill>
                        <a:latin typeface="Cambria Math" charset="0"/>
                        <a:ea typeface="Savoye LET" charset="0"/>
                        <a:cs typeface="Savoye LET" charset="0"/>
                      </a:rPr>
                      <m:t> </m:t>
                    </m:r>
                  </m:oMath>
                </a14:m>
                <a:r>
                  <a:rPr lang="zh-CN" altLang="en-US" dirty="0"/>
                  <a:t>中的一个事件，事件 </a:t>
                </a:r>
                <a14:m>
                  <m:oMath xmlns:m="http://schemas.openxmlformats.org/officeDocument/2006/math">
                    <m:acc>
                      <m:accPr>
                        <m:chr m:val="̅"/>
                        <m:ctrlPr>
                          <a:rPr kumimoji="1" lang="en-US" altLang="zh-CN" i="1" dirty="0" smtClean="0">
                            <a:solidFill>
                              <a:schemeClr val="accent6"/>
                            </a:solidFill>
                            <a:latin typeface="Cambria Math" panose="02040503050406030204" pitchFamily="18" charset="0"/>
                            <a:ea typeface="Savoye LET" charset="0"/>
                            <a:cs typeface="Savoye LET" charset="0"/>
                          </a:rPr>
                        </m:ctrlPr>
                      </m:accPr>
                      <m:e>
                        <m:r>
                          <a:rPr kumimoji="1" lang="en-US" altLang="zh-CN" b="0" i="1" dirty="0" smtClean="0">
                            <a:solidFill>
                              <a:schemeClr val="accent6"/>
                            </a:solidFill>
                            <a:latin typeface="Cambria Math" charset="0"/>
                            <a:ea typeface="Savoye LET" charset="0"/>
                            <a:cs typeface="Savoye LET" charset="0"/>
                          </a:rPr>
                          <m:t>𝐸</m:t>
                        </m:r>
                      </m:e>
                    </m:acc>
                  </m:oMath>
                </a14:m>
                <a:r>
                  <a:rPr lang="zh-CN" altLang="en-US" dirty="0"/>
                  <a:t>（事件 </a:t>
                </a:r>
                <a14:m>
                  <m:oMath xmlns:m="http://schemas.openxmlformats.org/officeDocument/2006/math">
                    <m:r>
                      <a:rPr kumimoji="1" lang="en-US" altLang="zh-CN" i="1">
                        <a:solidFill>
                          <a:schemeClr val="accent6"/>
                        </a:solidFill>
                        <a:latin typeface="Cambria Math" charset="0"/>
                        <a:ea typeface="Savoye LET" charset="0"/>
                        <a:cs typeface="Savoye LET" charset="0"/>
                      </a:rPr>
                      <m:t>𝐸</m:t>
                    </m:r>
                    <m:r>
                      <a:rPr kumimoji="1" lang="zh-CN" altLang="en-US" i="1">
                        <a:solidFill>
                          <a:schemeClr val="accent6"/>
                        </a:solidFill>
                        <a:latin typeface="Cambria Math" charset="0"/>
                        <a:ea typeface="Savoye LET" charset="0"/>
                        <a:cs typeface="Savoye LET" charset="0"/>
                      </a:rPr>
                      <m:t> </m:t>
                    </m:r>
                  </m:oMath>
                </a14:m>
                <a:r>
                  <a:rPr lang="zh-CN" altLang="en-US" dirty="0"/>
                  <a:t>的</a:t>
                </a:r>
                <a:r>
                  <a:rPr lang="zh-CN" altLang="en-US" b="1" dirty="0"/>
                  <a:t>补事件</a:t>
                </a:r>
                <a:r>
                  <a:rPr lang="zh-CN" altLang="en-US" dirty="0"/>
                  <a:t>）的概率为：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charset="0"/>
                        </a:rPr>
                        <m:t>Pr</m:t>
                      </m:r>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charset="0"/>
                                </a:rPr>
                                <m:t>𝐸</m:t>
                              </m:r>
                            </m:e>
                          </m:acc>
                        </m:e>
                      </m:d>
                      <m:r>
                        <a:rPr lang="en-US" altLang="zh-CN" b="0" i="1" smtClean="0">
                          <a:latin typeface="Cambria Math" charset="0"/>
                        </a:rPr>
                        <m:t>=1−</m:t>
                      </m:r>
                      <m:r>
                        <m:rPr>
                          <m:sty m:val="p"/>
                        </m:rPr>
                        <a:rPr lang="en-US" altLang="zh-CN" b="0" i="0" smtClean="0">
                          <a:latin typeface="Cambria Math" charset="0"/>
                        </a:rPr>
                        <m:t>Pr</m:t>
                      </m:r>
                      <m:r>
                        <a:rPr lang="en-US" altLang="zh-CN" b="0" i="1" smtClean="0">
                          <a:latin typeface="Cambria Math" charset="0"/>
                        </a:rPr>
                        <m:t>⁡[</m:t>
                      </m:r>
                      <m:r>
                        <a:rPr lang="en-US" altLang="zh-CN" b="0" i="1" smtClean="0">
                          <a:latin typeface="Cambria Math" charset="0"/>
                        </a:rPr>
                        <m:t>𝐸</m:t>
                      </m:r>
                      <m:r>
                        <a:rPr lang="en-US" altLang="zh-CN" b="0" i="1" smtClean="0">
                          <a:latin typeface="Cambria Math" charset="0"/>
                        </a:rPr>
                        <m:t>]</m:t>
                      </m:r>
                    </m:oMath>
                  </m:oMathPara>
                </a14:m>
                <a:endParaRPr lang="zh-CN" altLang="en-US" dirty="0"/>
              </a:p>
              <a:p>
                <a:pPr lvl="2"/>
                <a:endParaRPr lang="zh-CN" altLang="en-US" dirty="0"/>
              </a:p>
              <a:p>
                <a:r>
                  <a:rPr lang="zh-CN" altLang="en-US" b="1" dirty="0"/>
                  <a:t>定理２</a:t>
                </a:r>
                <a:r>
                  <a:rPr lang="zh-CN" altLang="en-US" dirty="0"/>
                  <a:t>：设 </a:t>
                </a:r>
                <a14:m>
                  <m:oMath xmlns:m="http://schemas.openxmlformats.org/officeDocument/2006/math">
                    <m:sSub>
                      <m:sSubPr>
                        <m:ctrlPr>
                          <a:rPr kumimoji="1" lang="en-US" altLang="zh-CN" b="0" i="1" smtClean="0">
                            <a:solidFill>
                              <a:schemeClr val="accent6"/>
                            </a:solidFill>
                            <a:latin typeface="Cambria Math" panose="02040503050406030204" pitchFamily="18" charset="0"/>
                            <a:ea typeface="Savoye LET" charset="0"/>
                            <a:cs typeface="Savoye LET" charset="0"/>
                          </a:rPr>
                        </m:ctrlPr>
                      </m:sSubPr>
                      <m:e>
                        <m:r>
                          <a:rPr kumimoji="1" lang="en-US" altLang="zh-CN" i="1">
                            <a:solidFill>
                              <a:schemeClr val="accent6"/>
                            </a:solidFill>
                            <a:latin typeface="Cambria Math" charset="0"/>
                            <a:ea typeface="Savoye LET" charset="0"/>
                            <a:cs typeface="Savoye LET" charset="0"/>
                          </a:rPr>
                          <m:t>𝐸</m:t>
                        </m:r>
                      </m:e>
                      <m:sub>
                        <m:r>
                          <a:rPr kumimoji="1" lang="en-US" altLang="zh-CN" b="0" i="1" smtClean="0">
                            <a:solidFill>
                              <a:schemeClr val="accent6"/>
                            </a:solidFill>
                            <a:latin typeface="Cambria Math" charset="0"/>
                            <a:ea typeface="Savoye LET" charset="0"/>
                            <a:cs typeface="Savoye LET" charset="0"/>
                          </a:rPr>
                          <m:t>1</m:t>
                        </m:r>
                      </m:sub>
                    </m:sSub>
                    <m:r>
                      <a:rPr kumimoji="1" lang="zh-CN" altLang="en-US" b="0" i="1" smtClean="0">
                        <a:solidFill>
                          <a:schemeClr val="accent6"/>
                        </a:solidFill>
                        <a:latin typeface="Cambria Math" charset="0"/>
                        <a:ea typeface="Savoye LET" charset="0"/>
                        <a:cs typeface="Savoye LET" charset="0"/>
                      </a:rPr>
                      <m:t> </m:t>
                    </m:r>
                  </m:oMath>
                </a14:m>
                <a:r>
                  <a:rPr lang="zh-CN" altLang="en-US" dirty="0"/>
                  <a:t>和</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sSub>
                      <m:sSubPr>
                        <m:ctrlPr>
                          <a:rPr kumimoji="1" lang="en-US" altLang="zh-CN" b="0" i="1" smtClean="0">
                            <a:solidFill>
                              <a:schemeClr val="accent6"/>
                            </a:solidFill>
                            <a:latin typeface="Cambria Math" panose="02040503050406030204" pitchFamily="18" charset="0"/>
                            <a:ea typeface="Savoye LET" charset="0"/>
                            <a:cs typeface="Savoye LET" charset="0"/>
                          </a:rPr>
                        </m:ctrlPr>
                      </m:sSubPr>
                      <m:e>
                        <m:r>
                          <a:rPr kumimoji="1" lang="en-US" altLang="zh-CN" i="1">
                            <a:solidFill>
                              <a:schemeClr val="accent6"/>
                            </a:solidFill>
                            <a:latin typeface="Cambria Math" charset="0"/>
                            <a:ea typeface="Savoye LET" charset="0"/>
                            <a:cs typeface="Savoye LET" charset="0"/>
                          </a:rPr>
                          <m:t>𝐸</m:t>
                        </m:r>
                      </m:e>
                      <m:sub>
                        <m:r>
                          <a:rPr kumimoji="1" lang="en-US" altLang="zh-CN" b="0" i="1" smtClean="0">
                            <a:solidFill>
                              <a:schemeClr val="accent6"/>
                            </a:solidFill>
                            <a:latin typeface="Cambria Math" charset="0"/>
                            <a:ea typeface="Savoye LET" charset="0"/>
                            <a:cs typeface="Savoye LET" charset="0"/>
                          </a:rPr>
                          <m:t>2</m:t>
                        </m:r>
                      </m:sub>
                    </m:sSub>
                    <m:r>
                      <a:rPr kumimoji="1" lang="zh-CN" altLang="en-US" b="0" i="1" smtClean="0">
                        <a:solidFill>
                          <a:schemeClr val="accent6"/>
                        </a:solidFill>
                        <a:latin typeface="Cambria Math" charset="0"/>
                        <a:ea typeface="Savoye LET" charset="0"/>
                        <a:cs typeface="Savoye LET" charset="0"/>
                      </a:rPr>
                      <m:t> </m:t>
                    </m:r>
                  </m:oMath>
                </a14:m>
                <a:r>
                  <a:rPr lang="zh-CN" altLang="en-US" dirty="0"/>
                  <a:t>是样本空间</a:t>
                </a:r>
                <a14:m>
                  <m:oMath xmlns:m="http://schemas.openxmlformats.org/officeDocument/2006/math">
                    <m:r>
                      <a:rPr kumimoji="1" lang="zh-CN" altLang="en-US">
                        <a:solidFill>
                          <a:schemeClr val="accent6"/>
                        </a:solidFill>
                        <a:latin typeface="Cambria Math" charset="0"/>
                        <a:ea typeface="Savoye LET" charset="0"/>
                        <a:cs typeface="Savoye LET" charset="0"/>
                      </a:rPr>
                      <m:t> </m:t>
                    </m:r>
                    <m:r>
                      <a:rPr kumimoji="1" lang="zh-CN" altLang="en-US">
                        <a:solidFill>
                          <a:schemeClr val="accent6"/>
                        </a:solidFill>
                        <a:latin typeface="Cambria Math" charset="0"/>
                        <a:ea typeface="Savoye LET" charset="0"/>
                        <a:cs typeface="Savoye LET" charset="0"/>
                      </a:rPr>
                      <m:t>𝒮</m:t>
                    </m:r>
                    <m:r>
                      <a:rPr kumimoji="1" lang="zh-CN" altLang="en-US">
                        <a:solidFill>
                          <a:schemeClr val="accent6"/>
                        </a:solidFill>
                        <a:latin typeface="Cambria Math" charset="0"/>
                        <a:ea typeface="Savoye LET" charset="0"/>
                        <a:cs typeface="Savoye LET" charset="0"/>
                      </a:rPr>
                      <m:t> </m:t>
                    </m:r>
                  </m:oMath>
                </a14:m>
                <a:r>
                  <a:rPr lang="zh-CN" altLang="en-US" dirty="0"/>
                  <a:t>中的事件，那么</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800" i="1">
                          <a:latin typeface="Cambria Math" charset="0"/>
                        </a:rPr>
                        <m:t>Pr</m:t>
                      </m:r>
                      <m:d>
                        <m:dPr>
                          <m:begChr m:val="["/>
                          <m:endChr m:val="]"/>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smtClean="0">
                                  <a:latin typeface="Cambria Math" charset="0"/>
                                </a:rPr>
                                <m:t>𝐸</m:t>
                              </m:r>
                            </m:e>
                            <m:sub>
                              <m:r>
                                <a:rPr lang="en-US" altLang="zh-CN" sz="2800" b="0" i="1" smtClean="0">
                                  <a:latin typeface="Cambria Math" charset="0"/>
                                </a:rPr>
                                <m:t>1</m:t>
                              </m:r>
                            </m:sub>
                          </m:sSub>
                          <m:r>
                            <a:rPr lang="en-US" altLang="zh-CN" sz="2800" b="0" i="1" smtClean="0">
                              <a:latin typeface="Cambria Math" charset="0"/>
                            </a:rPr>
                            <m:t>∪</m:t>
                          </m:r>
                          <m:sSub>
                            <m:sSubPr>
                              <m:ctrlPr>
                                <a:rPr lang="en-US" altLang="zh-CN" sz="2800" b="0" i="1" smtClean="0">
                                  <a:latin typeface="Cambria Math" panose="02040503050406030204" pitchFamily="18" charset="0"/>
                                </a:rPr>
                              </m:ctrlPr>
                            </m:sSubPr>
                            <m:e>
                              <m:r>
                                <a:rPr lang="en-US" altLang="zh-CN" sz="2800" b="0" i="1" smtClean="0">
                                  <a:latin typeface="Cambria Math" charset="0"/>
                                </a:rPr>
                                <m:t>𝐸</m:t>
                              </m:r>
                            </m:e>
                            <m:sub>
                              <m:r>
                                <a:rPr lang="en-US" altLang="zh-CN" sz="2800" b="0" i="1" smtClean="0">
                                  <a:latin typeface="Cambria Math" charset="0"/>
                                </a:rPr>
                                <m:t>2</m:t>
                              </m:r>
                            </m:sub>
                          </m:sSub>
                        </m:e>
                      </m:d>
                      <m:r>
                        <a:rPr lang="en-US" altLang="zh-CN" sz="2800" i="1">
                          <a:latin typeface="Cambria Math" charset="0"/>
                        </a:rPr>
                        <m:t>=</m:t>
                      </m:r>
                      <m:func>
                        <m:funcPr>
                          <m:ctrlPr>
                            <a:rPr lang="en-US" altLang="zh-CN" sz="2800" i="1">
                              <a:latin typeface="Cambria Math" panose="02040503050406030204" pitchFamily="18" charset="0"/>
                            </a:rPr>
                          </m:ctrlPr>
                        </m:funcPr>
                        <m:fName>
                          <m:r>
                            <m:rPr>
                              <m:sty m:val="p"/>
                            </m:rPr>
                            <a:rPr lang="en-US" altLang="zh-CN" sz="2800">
                              <a:latin typeface="Cambria Math" charset="0"/>
                            </a:rPr>
                            <m:t>Pr</m:t>
                          </m:r>
                        </m:fName>
                        <m:e>
                          <m:d>
                            <m:dPr>
                              <m:begChr m:val="["/>
                              <m:endChr m:val="]"/>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charset="0"/>
                                    </a:rPr>
                                    <m:t>𝐸</m:t>
                                  </m:r>
                                </m:e>
                                <m:sub>
                                  <m:r>
                                    <a:rPr lang="en-US" altLang="zh-CN" sz="2800" b="0" i="1" smtClean="0">
                                      <a:latin typeface="Cambria Math" charset="0"/>
                                    </a:rPr>
                                    <m:t>1</m:t>
                                  </m:r>
                                </m:sub>
                              </m:sSub>
                            </m:e>
                          </m:d>
                        </m:e>
                      </m:func>
                      <m:r>
                        <a:rPr lang="en-US" altLang="zh-CN" sz="2800" b="0" i="1" smtClean="0">
                          <a:latin typeface="Cambria Math" charset="0"/>
                        </a:rPr>
                        <m:t>+</m:t>
                      </m:r>
                      <m:func>
                        <m:funcPr>
                          <m:ctrlPr>
                            <a:rPr lang="en-US" altLang="zh-CN" sz="2800" i="1">
                              <a:latin typeface="Cambria Math" panose="02040503050406030204" pitchFamily="18" charset="0"/>
                            </a:rPr>
                          </m:ctrlPr>
                        </m:funcPr>
                        <m:fName>
                          <m:r>
                            <m:rPr>
                              <m:sty m:val="p"/>
                            </m:rPr>
                            <a:rPr lang="en-US" altLang="zh-CN" sz="2800">
                              <a:latin typeface="Cambria Math" charset="0"/>
                            </a:rPr>
                            <m:t>Pr</m:t>
                          </m:r>
                        </m:fName>
                        <m:e>
                          <m:d>
                            <m:dPr>
                              <m:begChr m:val="["/>
                              <m:endChr m:val="]"/>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b="0" i="1" smtClean="0">
                                      <a:latin typeface="Cambria Math" charset="0"/>
                                    </a:rPr>
                                    <m:t>2</m:t>
                                  </m:r>
                                </m:sub>
                              </m:sSub>
                            </m:e>
                          </m:d>
                        </m:e>
                      </m:func>
                      <m:r>
                        <a:rPr lang="en-US" altLang="zh-CN" sz="2800" b="0" i="1" smtClean="0">
                          <a:latin typeface="Cambria Math" charset="0"/>
                        </a:rPr>
                        <m:t>−</m:t>
                      </m:r>
                      <m:r>
                        <m:rPr>
                          <m:sty m:val="p"/>
                        </m:rPr>
                        <a:rPr lang="en-US" altLang="zh-CN" sz="2800" b="0" i="0" smtClean="0">
                          <a:latin typeface="Cambria Math" charset="0"/>
                        </a:rPr>
                        <m:t>Pr</m:t>
                      </m:r>
                      <m:r>
                        <a:rPr lang="en-US" altLang="zh-CN" sz="2800" b="0" i="1" smtClean="0">
                          <a:latin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i="1">
                              <a:latin typeface="Cambria Math" charset="0"/>
                            </a:rPr>
                            <m:t>1</m:t>
                          </m:r>
                        </m:sub>
                      </m:sSub>
                      <m:r>
                        <a:rPr lang="en-US" altLang="zh-CN" sz="2800" b="0" i="1" smtClean="0">
                          <a:latin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i="1">
                              <a:latin typeface="Cambria Math" charset="0"/>
                            </a:rPr>
                            <m:t>2</m:t>
                          </m:r>
                        </m:sub>
                      </m:sSub>
                      <m:r>
                        <a:rPr lang="en-US" altLang="zh-CN" sz="2800" b="0" i="1" smtClean="0">
                          <a:latin typeface="Cambria Math" charset="0"/>
                        </a:rPr>
                        <m:t>]</m:t>
                      </m:r>
                    </m:oMath>
                  </m:oMathPara>
                </a14:m>
                <a:endParaRPr lang="zh-CN" altLang="en-US" sz="2800" dirty="0"/>
              </a:p>
              <a:p>
                <a:pPr marL="0" indent="0">
                  <a:buNone/>
                </a:pPr>
                <a:endParaRPr lang="zh-CN" altLang="en-US" dirty="0"/>
              </a:p>
              <a:p>
                <a:pPr marL="0" indent="0">
                  <a:buNone/>
                </a:pPr>
                <a:endParaRPr lang="zh-CN" altLang="en-US" dirty="0"/>
              </a:p>
              <a:p>
                <a:endParaRPr lang="zh-CN" altLang="en-US" dirty="0"/>
              </a:p>
              <a:p>
                <a:pPr marL="0" indent="0">
                  <a:buNone/>
                </a:pPr>
                <a:endParaRPr lang="zh-CN" altLang="en-US"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177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基于集合论的概率计算</a:t>
            </a:r>
          </a:p>
        </p:txBody>
      </p:sp>
    </p:spTree>
    <p:extLst>
      <p:ext uri="{BB962C8B-B14F-4D97-AF65-F5344CB8AC3E}">
        <p14:creationId xmlns:p14="http://schemas.microsoft.com/office/powerpoint/2010/main" val="2115227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例：</a:t>
                </a:r>
                <a:r>
                  <a:rPr lang="zh-CN" altLang="en-US" sz="2800" dirty="0"/>
                  <a:t>从不超过</a:t>
                </a:r>
                <a:r>
                  <a:rPr lang="en-US" altLang="zh-CN" sz="2800" b="1" dirty="0"/>
                  <a:t>100</a:t>
                </a:r>
                <a:r>
                  <a:rPr lang="zh-CN" altLang="en-US" sz="2800" dirty="0"/>
                  <a:t>的正整数中随机选一个</a:t>
                </a:r>
                <a:r>
                  <a:rPr lang="en-US" altLang="zh-CN" sz="2800" dirty="0"/>
                  <a:t>,</a:t>
                </a:r>
                <a:r>
                  <a:rPr lang="zh-CN" altLang="en-US" sz="2800" dirty="0"/>
                  <a:t>它能被</a:t>
                </a:r>
                <a:r>
                  <a:rPr lang="en-US" altLang="zh-CN" sz="2800" b="1" dirty="0"/>
                  <a:t>2</a:t>
                </a:r>
                <a:r>
                  <a:rPr lang="zh-CN" altLang="en-US" sz="2800" dirty="0"/>
                  <a:t>或</a:t>
                </a:r>
                <a:r>
                  <a:rPr lang="en-US" altLang="zh-CN" sz="2800" b="1" dirty="0"/>
                  <a:t>5</a:t>
                </a:r>
                <a:r>
                  <a:rPr lang="zh-CN" altLang="en-US" sz="2800" dirty="0"/>
                  <a:t>整除的概率</a:t>
                </a:r>
                <a:r>
                  <a:rPr lang="en-US" altLang="zh-CN" sz="2800" dirty="0"/>
                  <a:t>? </a:t>
                </a:r>
              </a:p>
              <a:p>
                <a:pPr marL="1828800" lvl="4" indent="0">
                  <a:buNone/>
                </a:pPr>
                <a:endParaRPr lang="en-US" altLang="zh-CN" sz="1800" dirty="0"/>
              </a:p>
              <a:p>
                <a:r>
                  <a:rPr lang="zh-CN" altLang="en-US" sz="2800" dirty="0"/>
                  <a:t>解：设</a:t>
                </a:r>
                <a14:m>
                  <m:oMath xmlns:m="http://schemas.openxmlformats.org/officeDocument/2006/math">
                    <m:sSub>
                      <m:sSubPr>
                        <m:ctrlPr>
                          <a:rPr kumimoji="1" lang="en-US" altLang="zh-CN" sz="2800" i="1">
                            <a:solidFill>
                              <a:schemeClr val="accent6"/>
                            </a:solidFill>
                            <a:latin typeface="Cambria Math" panose="02040503050406030204" pitchFamily="18" charset="0"/>
                            <a:ea typeface="Savoye LET" charset="0"/>
                            <a:cs typeface="Savoye LET" charset="0"/>
                          </a:rPr>
                        </m:ctrlPr>
                      </m:sSubPr>
                      <m:e>
                        <m:r>
                          <a:rPr kumimoji="1" lang="en-US" altLang="zh-CN" sz="2800" i="1">
                            <a:solidFill>
                              <a:schemeClr val="accent6"/>
                            </a:solidFill>
                            <a:latin typeface="Cambria Math" charset="0"/>
                            <a:ea typeface="Savoye LET" charset="0"/>
                            <a:cs typeface="Savoye LET" charset="0"/>
                          </a:rPr>
                          <m:t>𝐸</m:t>
                        </m:r>
                      </m:e>
                      <m:sub>
                        <m:r>
                          <a:rPr kumimoji="1" lang="en-US" altLang="zh-CN" sz="2800" i="1">
                            <a:solidFill>
                              <a:schemeClr val="accent6"/>
                            </a:solidFill>
                            <a:latin typeface="Cambria Math" charset="0"/>
                            <a:ea typeface="Savoye LET" charset="0"/>
                            <a:cs typeface="Savoye LET" charset="0"/>
                          </a:rPr>
                          <m:t>1</m:t>
                        </m:r>
                      </m:sub>
                    </m:sSub>
                  </m:oMath>
                </a14:m>
                <a:r>
                  <a:rPr lang="zh-CN" altLang="en-US" sz="2800" dirty="0"/>
                  <a:t>是选出一个被</a:t>
                </a:r>
                <a:r>
                  <a:rPr lang="en-US" altLang="zh-CN" sz="2800" dirty="0"/>
                  <a:t>2</a:t>
                </a:r>
                <a:r>
                  <a:rPr lang="zh-CN" altLang="en-US" sz="2800" dirty="0"/>
                  <a:t>整除的事件，</a:t>
                </a:r>
                <a14:m>
                  <m:oMath xmlns:m="http://schemas.openxmlformats.org/officeDocument/2006/math">
                    <m:sSub>
                      <m:sSubPr>
                        <m:ctrlPr>
                          <a:rPr kumimoji="1" lang="en-US" altLang="zh-CN" sz="2800" i="1">
                            <a:solidFill>
                              <a:schemeClr val="accent6"/>
                            </a:solidFill>
                            <a:latin typeface="Cambria Math" panose="02040503050406030204" pitchFamily="18" charset="0"/>
                            <a:ea typeface="Savoye LET" charset="0"/>
                            <a:cs typeface="Savoye LET" charset="0"/>
                          </a:rPr>
                        </m:ctrlPr>
                      </m:sSubPr>
                      <m:e>
                        <m:r>
                          <a:rPr kumimoji="1" lang="en-US" altLang="zh-CN" sz="2800" i="1">
                            <a:solidFill>
                              <a:schemeClr val="accent6"/>
                            </a:solidFill>
                            <a:latin typeface="Cambria Math" charset="0"/>
                            <a:ea typeface="Savoye LET" charset="0"/>
                            <a:cs typeface="Savoye LET" charset="0"/>
                          </a:rPr>
                          <m:t>𝐸</m:t>
                        </m:r>
                      </m:e>
                      <m:sub>
                        <m:r>
                          <a:rPr kumimoji="1" lang="en-US" altLang="zh-CN" sz="2800" b="0" i="1" smtClean="0">
                            <a:solidFill>
                              <a:schemeClr val="accent6"/>
                            </a:solidFill>
                            <a:latin typeface="Cambria Math" charset="0"/>
                            <a:ea typeface="Savoye LET" charset="0"/>
                            <a:cs typeface="Savoye LET" charset="0"/>
                          </a:rPr>
                          <m:t>2</m:t>
                        </m:r>
                      </m:sub>
                    </m:sSub>
                  </m:oMath>
                </a14:m>
                <a:r>
                  <a:rPr lang="zh-CN" altLang="en-US" sz="2800" dirty="0"/>
                  <a:t>是选出一个被</a:t>
                </a:r>
                <a:r>
                  <a:rPr lang="en-US" altLang="zh-CN" sz="2800" dirty="0"/>
                  <a:t>5 </a:t>
                </a:r>
                <a:r>
                  <a:rPr lang="zh-CN" altLang="en-US" sz="2800" dirty="0"/>
                  <a:t>整除的事件。则</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i="1">
                            <a:latin typeface="Cambria Math" charset="0"/>
                          </a:rPr>
                          <m:t>1</m:t>
                        </m:r>
                      </m:sub>
                    </m:sSub>
                    <m:r>
                      <a:rPr lang="en-US" altLang="zh-CN" sz="2800" i="1">
                        <a:latin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i="1">
                            <a:latin typeface="Cambria Math" charset="0"/>
                          </a:rPr>
                          <m:t>2</m:t>
                        </m:r>
                      </m:sub>
                    </m:sSub>
                  </m:oMath>
                </a14:m>
                <a:r>
                  <a:rPr lang="zh-CN" altLang="en-US" sz="2800" dirty="0"/>
                  <a:t>是选出一个被</a:t>
                </a:r>
                <a:r>
                  <a:rPr lang="en-US" altLang="zh-CN" sz="2800" dirty="0"/>
                  <a:t>10</a:t>
                </a:r>
                <a:r>
                  <a:rPr lang="zh-CN" altLang="en-US" sz="2800" dirty="0"/>
                  <a:t>整除的事件。 </a:t>
                </a: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charset="0"/>
                        </a:rPr>
                        <m:t>Pr</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2</m:t>
                              </m:r>
                            </m:sub>
                          </m:sSub>
                        </m:e>
                      </m:d>
                      <m:r>
                        <a:rPr lang="en-US" altLang="zh-CN" i="1">
                          <a:latin typeface="Cambria Math" charset="0"/>
                        </a:rPr>
                        <m:t>=</m:t>
                      </m:r>
                      <m:func>
                        <m:funcPr>
                          <m:ctrlPr>
                            <a:rPr lang="en-US" altLang="zh-CN" i="1">
                              <a:latin typeface="Cambria Math" panose="02040503050406030204" pitchFamily="18" charset="0"/>
                            </a:rPr>
                          </m:ctrlPr>
                        </m:funcPr>
                        <m:fName>
                          <m:r>
                            <m:rPr>
                              <m:sty m:val="p"/>
                            </m:rPr>
                            <a:rPr lang="en-US" altLang="zh-CN">
                              <a:latin typeface="Cambria Math" charset="0"/>
                            </a:rPr>
                            <m:t>Pr</m:t>
                          </m:r>
                        </m:fName>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1</m:t>
                                  </m:r>
                                </m:sub>
                              </m:sSub>
                            </m:e>
                          </m:d>
                        </m:e>
                      </m:func>
                      <m:r>
                        <a:rPr lang="en-US" altLang="zh-CN" i="1">
                          <a:latin typeface="Cambria Math" charset="0"/>
                        </a:rPr>
                        <m:t>+</m:t>
                      </m:r>
                      <m:func>
                        <m:funcPr>
                          <m:ctrlPr>
                            <a:rPr lang="en-US" altLang="zh-CN" i="1">
                              <a:latin typeface="Cambria Math" panose="02040503050406030204" pitchFamily="18" charset="0"/>
                            </a:rPr>
                          </m:ctrlPr>
                        </m:funcPr>
                        <m:fName>
                          <m:r>
                            <m:rPr>
                              <m:sty m:val="p"/>
                            </m:rPr>
                            <a:rPr lang="en-US" altLang="zh-CN">
                              <a:latin typeface="Cambria Math" charset="0"/>
                            </a:rPr>
                            <m:t>Pr</m:t>
                          </m:r>
                        </m:fName>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2</m:t>
                                  </m:r>
                                </m:sub>
                              </m:sSub>
                            </m:e>
                          </m:d>
                        </m:e>
                      </m:func>
                      <m:r>
                        <a:rPr lang="en-US" altLang="zh-CN" i="1">
                          <a:latin typeface="Cambria Math" charset="0"/>
                        </a:rPr>
                        <m:t>−</m:t>
                      </m:r>
                      <m:func>
                        <m:funcPr>
                          <m:ctrlPr>
                            <a:rPr lang="en-US" altLang="zh-CN" i="1">
                              <a:latin typeface="Cambria Math" panose="02040503050406030204" pitchFamily="18" charset="0"/>
                            </a:rPr>
                          </m:ctrlPr>
                        </m:funcPr>
                        <m:fName>
                          <m:r>
                            <m:rPr>
                              <m:sty m:val="p"/>
                            </m:rPr>
                            <a:rPr lang="en-US" altLang="zh-CN">
                              <a:latin typeface="Cambria Math" charset="0"/>
                            </a:rPr>
                            <m:t>Pr</m:t>
                          </m:r>
                        </m:fName>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2</m:t>
                                  </m:r>
                                </m:sub>
                              </m:sSub>
                            </m:e>
                          </m:d>
                        </m:e>
                      </m:func>
                    </m:oMath>
                  </m:oMathPara>
                </a14:m>
                <a:endParaRPr lang="zh-CN" altLang="en-US" i="1" dirty="0">
                  <a:latin typeface="Cambria Math" charset="0"/>
                </a:endParaRPr>
              </a:p>
              <a:p>
                <a:pPr marL="0" indent="0">
                  <a:buNone/>
                </a:pPr>
                <a:r>
                  <a:rPr lang="zh-CN" altLang="en-US" b="0" dirty="0"/>
                  <a:t>		</a:t>
                </a:r>
                <a14:m>
                  <m:oMath xmlns:m="http://schemas.openxmlformats.org/officeDocument/2006/math">
                    <m:r>
                      <a:rPr lang="zh-CN" altLang="en-US" b="0" i="1" smtClean="0">
                        <a:latin typeface="Cambria Math" charset="0"/>
                      </a:rPr>
                      <m:t>     </m:t>
                    </m:r>
                    <m:r>
                      <a:rPr lang="en-US" altLang="zh-CN" b="0" i="1" smtClean="0">
                        <a:latin typeface="Cambria Math" charset="0"/>
                      </a:rPr>
                      <m:t>=</m:t>
                    </m:r>
                    <m:f>
                      <m:fPr>
                        <m:ctrlPr>
                          <a:rPr lang="en-US" altLang="zh-CN" b="0" i="1" smtClean="0">
                            <a:latin typeface="Cambria Math" panose="02040503050406030204" pitchFamily="18" charset="0"/>
                          </a:rPr>
                        </m:ctrlPr>
                      </m:fPr>
                      <m:num>
                        <m:r>
                          <a:rPr lang="en-US" altLang="zh-CN" b="0" i="0" smtClean="0">
                            <a:latin typeface="Cambria Math" charset="0"/>
                          </a:rPr>
                          <m:t>50</m:t>
                        </m:r>
                      </m:num>
                      <m:den>
                        <m:r>
                          <a:rPr lang="en-US" altLang="zh-CN" b="0" i="0" smtClean="0">
                            <a:latin typeface="Cambria Math" charset="0"/>
                          </a:rPr>
                          <m:t>100</m:t>
                        </m:r>
                      </m:den>
                    </m:f>
                    <m:r>
                      <a:rPr lang="en-US" altLang="zh-CN" b="0" i="0" smtClean="0">
                        <a:latin typeface="Cambria Math" charset="0"/>
                      </a:rPr>
                      <m:t>+</m:t>
                    </m:r>
                    <m:f>
                      <m:fPr>
                        <m:ctrlPr>
                          <a:rPr lang="en-US" altLang="zh-CN" b="0" i="1" smtClean="0">
                            <a:latin typeface="Cambria Math" panose="02040503050406030204" pitchFamily="18" charset="0"/>
                          </a:rPr>
                        </m:ctrlPr>
                      </m:fPr>
                      <m:num>
                        <m:r>
                          <a:rPr lang="en-US" altLang="zh-CN" b="0" i="0" smtClean="0">
                            <a:latin typeface="Cambria Math" charset="0"/>
                          </a:rPr>
                          <m:t>20</m:t>
                        </m:r>
                      </m:num>
                      <m:den>
                        <m:r>
                          <a:rPr lang="en-US" altLang="zh-CN" b="0" i="0" smtClean="0">
                            <a:latin typeface="Cambria Math" charset="0"/>
                          </a:rPr>
                          <m:t>100</m:t>
                        </m:r>
                      </m:den>
                    </m:f>
                    <m:r>
                      <a:rPr lang="en-US" altLang="zh-CN" b="0" i="0" smtClean="0">
                        <a:latin typeface="Cambria Math" charset="0"/>
                      </a:rPr>
                      <m:t>−</m:t>
                    </m:r>
                    <m:f>
                      <m:fPr>
                        <m:ctrlPr>
                          <a:rPr lang="en-US" altLang="zh-CN" b="0" i="1" smtClean="0">
                            <a:latin typeface="Cambria Math" panose="02040503050406030204" pitchFamily="18" charset="0"/>
                          </a:rPr>
                        </m:ctrlPr>
                      </m:fPr>
                      <m:num>
                        <m:r>
                          <a:rPr lang="en-US" altLang="zh-CN" b="0" i="0" smtClean="0">
                            <a:latin typeface="Cambria Math" charset="0"/>
                          </a:rPr>
                          <m:t>10</m:t>
                        </m:r>
                      </m:num>
                      <m:den>
                        <m:r>
                          <a:rPr lang="en-US" altLang="zh-CN" b="0" i="0" smtClean="0">
                            <a:latin typeface="Cambria Math" charset="0"/>
                          </a:rPr>
                          <m:t>100</m:t>
                        </m:r>
                      </m:den>
                    </m:f>
                    <m:r>
                      <a:rPr lang="en-US" altLang="zh-CN" b="0" i="0" smtClean="0">
                        <a:latin typeface="Cambria Math" charset="0"/>
                      </a:rPr>
                      <m:t>=</m:t>
                    </m:r>
                    <m:f>
                      <m:fPr>
                        <m:ctrlPr>
                          <a:rPr lang="en-US" altLang="zh-CN" b="0" i="1" smtClean="0">
                            <a:latin typeface="Cambria Math" panose="02040503050406030204" pitchFamily="18" charset="0"/>
                          </a:rPr>
                        </m:ctrlPr>
                      </m:fPr>
                      <m:num>
                        <m:r>
                          <a:rPr lang="en-US" altLang="zh-CN" b="0" i="0" smtClean="0">
                            <a:latin typeface="Cambria Math" charset="0"/>
                          </a:rPr>
                          <m:t>3</m:t>
                        </m:r>
                      </m:num>
                      <m:den>
                        <m:r>
                          <a:rPr lang="en-US" altLang="zh-CN" b="0" i="0" smtClean="0">
                            <a:latin typeface="Cambria Math" charset="0"/>
                          </a:rPr>
                          <m:t>5</m:t>
                        </m:r>
                      </m:den>
                    </m:f>
                  </m:oMath>
                </a14:m>
                <a:r>
                  <a:rPr lang="zh-CN" altLang="en-US" dirty="0"/>
                  <a:t> </a:t>
                </a:r>
              </a:p>
              <a:p>
                <a:pPr marL="0" indent="0">
                  <a:buNone/>
                </a:pPr>
                <a:endParaRPr lang="zh-CN" altLang="en-US" dirty="0"/>
              </a:p>
              <a:p>
                <a:endParaRPr lang="zh-CN" altLang="en-US"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887" r="-59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基于集合论的概率计算</a:t>
            </a:r>
          </a:p>
        </p:txBody>
      </p:sp>
    </p:spTree>
    <p:extLst>
      <p:ext uri="{BB962C8B-B14F-4D97-AF65-F5344CB8AC3E}">
        <p14:creationId xmlns:p14="http://schemas.microsoft.com/office/powerpoint/2010/main" val="1508976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定义</a:t>
                </a:r>
                <a:r>
                  <a:rPr lang="zh-CN" altLang="en-US" b="1" dirty="0"/>
                  <a:t>：</a:t>
                </a:r>
                <a:r>
                  <a:rPr lang="zh-CN" altLang="en-US" dirty="0"/>
                  <a:t>假设</a:t>
                </a:r>
                <a14:m>
                  <m:oMath xmlns:m="http://schemas.openxmlformats.org/officeDocument/2006/math">
                    <m:r>
                      <a:rPr kumimoji="1" lang="zh-CN" altLang="en-US" smtClean="0">
                        <a:solidFill>
                          <a:schemeClr val="accent6"/>
                        </a:solidFill>
                        <a:latin typeface="Cambria Math" charset="0"/>
                        <a:ea typeface="Savoye LET" charset="0"/>
                        <a:cs typeface="Savoye LET" charset="0"/>
                      </a:rPr>
                      <m:t>𝒮</m:t>
                    </m:r>
                  </m:oMath>
                </a14:m>
                <a:r>
                  <a:rPr lang="zh-CN" altLang="en-US" dirty="0"/>
                  <a:t>是一个含 </a:t>
                </a:r>
                <a:r>
                  <a:rPr lang="en-US" altLang="zh-CN" i="1" dirty="0"/>
                  <a:t>n</a:t>
                </a:r>
                <a:r>
                  <a:rPr lang="zh-CN" altLang="en-US" i="1" dirty="0"/>
                  <a:t> </a:t>
                </a:r>
                <a:r>
                  <a:rPr lang="zh-CN" altLang="en-US" dirty="0"/>
                  <a:t>个元素的样本空间</a:t>
                </a:r>
                <a:r>
                  <a:rPr lang="en-US" altLang="zh-CN" b="1" dirty="0"/>
                  <a:t>. </a:t>
                </a:r>
                <a:r>
                  <a:rPr lang="zh-CN" altLang="en-US" dirty="0">
                    <a:solidFill>
                      <a:srgbClr val="C00000"/>
                    </a:solidFill>
                  </a:rPr>
                  <a:t>均匀分布 </a:t>
                </a:r>
                <a:r>
                  <a:rPr lang="en-US" altLang="zh-CN" b="1" dirty="0"/>
                  <a:t>(</a:t>
                </a:r>
                <a:r>
                  <a:rPr lang="en-US" altLang="zh-CN" b="1" i="1" dirty="0"/>
                  <a:t>uniform distribution</a:t>
                </a:r>
                <a:r>
                  <a:rPr lang="en-US" altLang="zh-CN" b="1" dirty="0"/>
                  <a:t>)</a:t>
                </a:r>
                <a:r>
                  <a:rPr lang="zh-CN" altLang="en-US" b="1" dirty="0"/>
                  <a:t> </a:t>
                </a:r>
                <a:r>
                  <a:rPr lang="zh-CN" altLang="en-US" dirty="0"/>
                  <a:t>赋给 </a:t>
                </a:r>
                <a14:m>
                  <m:oMath xmlns:m="http://schemas.openxmlformats.org/officeDocument/2006/math">
                    <m:r>
                      <a:rPr kumimoji="1" lang="zh-CN" altLang="en-US">
                        <a:solidFill>
                          <a:schemeClr val="accent6"/>
                        </a:solidFill>
                        <a:latin typeface="Cambria Math" charset="0"/>
                        <a:ea typeface="Savoye LET" charset="0"/>
                        <a:cs typeface="Savoye LET" charset="0"/>
                      </a:rPr>
                      <m:t>𝒮</m:t>
                    </m:r>
                  </m:oMath>
                </a14:m>
                <a:r>
                  <a:rPr lang="zh-CN" altLang="en-US" dirty="0"/>
                  <a:t> 中每个结果</a:t>
                </a:r>
                <a:r>
                  <a:rPr lang="en-US" altLang="zh-CN" dirty="0"/>
                  <a:t>1</a:t>
                </a:r>
                <a:r>
                  <a:rPr lang="en-US" altLang="zh-CN" i="1" dirty="0"/>
                  <a:t>/n</a:t>
                </a:r>
                <a:r>
                  <a:rPr lang="en-US" altLang="zh-CN" b="1" i="1" dirty="0"/>
                  <a:t> </a:t>
                </a:r>
                <a:r>
                  <a:rPr lang="zh-CN" altLang="en-US" dirty="0"/>
                  <a:t>的概率</a:t>
                </a:r>
                <a:r>
                  <a:rPr lang="en-US" altLang="zh-CN" b="1" dirty="0"/>
                  <a:t>. </a:t>
                </a:r>
                <a:endParaRPr lang="zh-CN" altLang="en-US" b="1" dirty="0"/>
              </a:p>
              <a:p>
                <a:pPr lvl="1"/>
                <a:r>
                  <a:rPr lang="zh-CN" altLang="en-US" dirty="0"/>
                  <a:t>举例：对于均匀的硬币 </a:t>
                </a:r>
                <a14:m>
                  <m:oMath xmlns:m="http://schemas.openxmlformats.org/officeDocument/2006/math">
                    <m:r>
                      <m:rPr>
                        <m:sty m:val="p"/>
                      </m:rPr>
                      <a:rPr lang="en-US" altLang="zh-CN" i="1" smtClean="0">
                        <a:latin typeface="Cambria Math" charset="0"/>
                      </a:rPr>
                      <m:t>Pr</m:t>
                    </m:r>
                    <m:d>
                      <m:dPr>
                        <m:begChr m:val="["/>
                        <m:endChr m:val="]"/>
                        <m:ctrlPr>
                          <a:rPr lang="en-US" altLang="zh-CN" b="0" i="1" smtClean="0">
                            <a:latin typeface="Cambria Math" panose="02040503050406030204" pitchFamily="18" charset="0"/>
                          </a:rPr>
                        </m:ctrlPr>
                      </m:dPr>
                      <m:e>
                        <m:r>
                          <a:rPr lang="en-US" altLang="zh-CN" b="0" i="1" smtClean="0">
                            <a:latin typeface="Cambria Math" charset="0"/>
                          </a:rPr>
                          <m:t>𝐻</m:t>
                        </m:r>
                      </m:e>
                    </m:d>
                    <m:r>
                      <a:rPr lang="en-US" altLang="zh-CN" b="0" i="1" smtClean="0">
                        <a:latin typeface="Cambria Math"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charset="0"/>
                          </a:rPr>
                          <m:t>Pr</m:t>
                        </m:r>
                      </m:fName>
                      <m:e>
                        <m:d>
                          <m:dPr>
                            <m:begChr m:val="["/>
                            <m:endChr m:val="]"/>
                            <m:ctrlPr>
                              <a:rPr lang="en-US" altLang="zh-CN" b="0" i="1" smtClean="0">
                                <a:latin typeface="Cambria Math" panose="02040503050406030204" pitchFamily="18" charset="0"/>
                              </a:rPr>
                            </m:ctrlPr>
                          </m:dPr>
                          <m:e>
                            <m:r>
                              <a:rPr lang="en-US" altLang="zh-CN" b="0" i="1" smtClean="0">
                                <a:latin typeface="Cambria Math" charset="0"/>
                              </a:rPr>
                              <m:t>𝑇</m:t>
                            </m:r>
                          </m:e>
                        </m:d>
                      </m:e>
                    </m:func>
                    <m:r>
                      <a:rPr lang="en-US" altLang="zh-CN" b="0" i="1" smtClean="0">
                        <a:latin typeface="Cambria Math" charset="0"/>
                      </a:rPr>
                      <m:t>=</m:t>
                    </m:r>
                    <m:f>
                      <m:fPr>
                        <m:ctrlPr>
                          <a:rPr lang="en-US"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2</m:t>
                        </m:r>
                      </m:den>
                    </m:f>
                  </m:oMath>
                </a14:m>
                <a:endParaRPr lang="zh-CN" altLang="en-US" dirty="0"/>
              </a:p>
              <a:p>
                <a:pPr lvl="1"/>
                <a:r>
                  <a:rPr lang="zh-CN" altLang="en-US" dirty="0"/>
                  <a:t>举例：公平的骰子 </a:t>
                </a:r>
                <a14:m>
                  <m:oMath xmlns:m="http://schemas.openxmlformats.org/officeDocument/2006/math">
                    <m:r>
                      <m:rPr>
                        <m:sty m:val="p"/>
                      </m:rPr>
                      <a:rPr lang="en-US" altLang="zh-CN" i="1">
                        <a:latin typeface="Cambria Math" charset="0"/>
                      </a:rPr>
                      <m:t>Pr</m:t>
                    </m:r>
                    <m:d>
                      <m:dPr>
                        <m:begChr m:val="["/>
                        <m:endChr m:val="]"/>
                        <m:ctrlPr>
                          <a:rPr lang="en-US" altLang="zh-CN" i="1">
                            <a:latin typeface="Cambria Math" panose="02040503050406030204" pitchFamily="18" charset="0"/>
                          </a:rPr>
                        </m:ctrlPr>
                      </m:dPr>
                      <m:e>
                        <m:r>
                          <a:rPr lang="en-US" altLang="zh-CN" i="1" smtClean="0">
                            <a:latin typeface="Cambria Math" charset="0"/>
                          </a:rPr>
                          <m:t>𝑋</m:t>
                        </m:r>
                      </m:e>
                    </m:d>
                    <m:r>
                      <a:rPr lang="en-US" altLang="zh-CN" i="1">
                        <a:latin typeface="Cambria Math" charset="0"/>
                      </a:rPr>
                      <m:t>=</m:t>
                    </m:r>
                    <m:f>
                      <m:fPr>
                        <m:ctrlPr>
                          <a:rPr lang="en-US" altLang="zh-CN" i="1">
                            <a:latin typeface="Cambria Math" panose="02040503050406030204" pitchFamily="18" charset="0"/>
                          </a:rPr>
                        </m:ctrlPr>
                      </m:fPr>
                      <m:num>
                        <m:r>
                          <a:rPr lang="en-US" altLang="zh-CN" i="1">
                            <a:latin typeface="Cambria Math" charset="0"/>
                          </a:rPr>
                          <m:t>1</m:t>
                        </m:r>
                      </m:num>
                      <m:den>
                        <m:r>
                          <a:rPr lang="en-US" altLang="zh-CN" b="0" i="1" smtClean="0">
                            <a:latin typeface="Cambria Math" charset="0"/>
                          </a:rPr>
                          <m:t>6</m:t>
                        </m:r>
                      </m:den>
                    </m:f>
                    <m:r>
                      <a:rPr lang="zh-CN" altLang="en-US" i="1" smtClean="0">
                        <a:latin typeface="Cambria Math" charset="0"/>
                      </a:rPr>
                      <m:t>，</m:t>
                    </m:r>
                    <m:r>
                      <a:rPr lang="zh-CN" altLang="en-US" b="0" i="1" smtClean="0">
                        <a:latin typeface="Cambria Math" charset="0"/>
                      </a:rPr>
                      <m:t> </m:t>
                    </m:r>
                    <m:r>
                      <a:rPr lang="en-US" altLang="zh-CN" b="0" i="1" smtClean="0">
                        <a:latin typeface="Cambria Math" charset="0"/>
                      </a:rPr>
                      <m:t>𝑋</m:t>
                    </m:r>
                    <m:r>
                      <a:rPr lang="en-US" altLang="zh-CN" b="0" i="1" smtClean="0">
                        <a:latin typeface="Cambria Math" charset="0"/>
                      </a:rPr>
                      <m:t>=1⋯6</m:t>
                    </m:r>
                  </m:oMath>
                </a14:m>
                <a:endParaRPr lang="zh-CN" altLang="en-US" dirty="0"/>
              </a:p>
              <a:p>
                <a:r>
                  <a:rPr kumimoji="1" lang="zh-CN" altLang="en-US" dirty="0"/>
                  <a:t>均匀分布下事件的概率可通过对其中的元素计数求得</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259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均匀分布</a:t>
            </a:r>
          </a:p>
        </p:txBody>
      </p:sp>
    </p:spTree>
    <p:extLst>
      <p:ext uri="{BB962C8B-B14F-4D97-AF65-F5344CB8AC3E}">
        <p14:creationId xmlns:p14="http://schemas.microsoft.com/office/powerpoint/2010/main" val="2000033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定义：</a:t>
                </a:r>
                <a:r>
                  <a:rPr lang="zh-CN" altLang="en-US" dirty="0"/>
                  <a:t>设</a:t>
                </a:r>
                <a14:m>
                  <m:oMath xmlns:m="http://schemas.openxmlformats.org/officeDocument/2006/math">
                    <m:r>
                      <a:rPr lang="en-US" altLang="zh-CN" b="0" i="1" smtClean="0">
                        <a:latin typeface="Cambria Math" charset="0"/>
                      </a:rPr>
                      <m:t>𝐸</m:t>
                    </m:r>
                  </m:oMath>
                </a14:m>
                <a:r>
                  <a:rPr lang="zh-CN" altLang="en-US" dirty="0"/>
                  <a:t>和</a:t>
                </a:r>
                <a14:m>
                  <m:oMath xmlns:m="http://schemas.openxmlformats.org/officeDocument/2006/math">
                    <m:r>
                      <a:rPr lang="en-US" altLang="zh-CN" b="0" i="1" smtClean="0">
                        <a:latin typeface="Cambria Math" charset="0"/>
                      </a:rPr>
                      <m:t>𝐹</m:t>
                    </m:r>
                  </m:oMath>
                </a14:m>
                <a:r>
                  <a:rPr lang="zh-CN" altLang="en-US" dirty="0"/>
                  <a:t>是事件</a:t>
                </a:r>
                <a:r>
                  <a:rPr lang="en-US" altLang="zh-CN" dirty="0"/>
                  <a:t>,</a:t>
                </a:r>
                <a:r>
                  <a:rPr lang="zh-CN" altLang="en-US" dirty="0"/>
                  <a:t>且</a:t>
                </a:r>
                <a14:m>
                  <m:oMath xmlns:m="http://schemas.openxmlformats.org/officeDocument/2006/math">
                    <m:r>
                      <m:rPr>
                        <m:sty m:val="p"/>
                      </m:rPr>
                      <a:rPr lang="en-US" altLang="zh-CN" b="0" i="0" smtClean="0">
                        <a:latin typeface="Cambria Math" charset="0"/>
                      </a:rPr>
                      <m:t>Pr</m:t>
                    </m:r>
                    <m:d>
                      <m:dPr>
                        <m:begChr m:val="["/>
                        <m:endChr m:val="]"/>
                        <m:ctrlPr>
                          <a:rPr lang="en-US" altLang="zh-CN" b="0" i="1" smtClean="0">
                            <a:latin typeface="Cambria Math" panose="02040503050406030204" pitchFamily="18" charset="0"/>
                          </a:rPr>
                        </m:ctrlPr>
                      </m:dPr>
                      <m:e>
                        <m:r>
                          <a:rPr lang="en-US" altLang="zh-CN" b="0" i="1" smtClean="0">
                            <a:latin typeface="Cambria Math" charset="0"/>
                          </a:rPr>
                          <m:t>𝐹</m:t>
                        </m:r>
                      </m:e>
                    </m:d>
                    <m:r>
                      <a:rPr lang="en-US" altLang="zh-CN" b="0" i="1" smtClean="0">
                        <a:latin typeface="Cambria Math" charset="0"/>
                      </a:rPr>
                      <m:t>&gt;0</m:t>
                    </m:r>
                  </m:oMath>
                </a14:m>
                <a:r>
                  <a:rPr lang="en-US" altLang="zh-CN" dirty="0"/>
                  <a:t>. </a:t>
                </a:r>
                <a14:m>
                  <m:oMath xmlns:m="http://schemas.openxmlformats.org/officeDocument/2006/math">
                    <m:r>
                      <a:rPr lang="en-US" altLang="zh-CN" i="1">
                        <a:latin typeface="Cambria Math" charset="0"/>
                      </a:rPr>
                      <m:t>𝐸</m:t>
                    </m:r>
                  </m:oMath>
                </a14:m>
                <a:r>
                  <a:rPr lang="zh-CN" altLang="en-US" dirty="0"/>
                  <a:t>在给定 </a:t>
                </a:r>
                <a14:m>
                  <m:oMath xmlns:m="http://schemas.openxmlformats.org/officeDocument/2006/math">
                    <m:r>
                      <a:rPr lang="en-US" altLang="zh-CN" b="0" i="1" smtClean="0">
                        <a:latin typeface="Cambria Math" charset="0"/>
                      </a:rPr>
                      <m:t>𝐹</m:t>
                    </m:r>
                  </m:oMath>
                </a14:m>
                <a:r>
                  <a:rPr lang="zh-CN" altLang="en-US" dirty="0"/>
                  <a:t>条件下的概率</a:t>
                </a:r>
                <a:r>
                  <a:rPr lang="en-US" altLang="zh-CN" dirty="0"/>
                  <a:t>, </a:t>
                </a:r>
                <a:r>
                  <a:rPr lang="zh-CN" altLang="en-US" dirty="0"/>
                  <a:t>记作</a:t>
                </a:r>
                <a14:m>
                  <m:oMath xmlns:m="http://schemas.openxmlformats.org/officeDocument/2006/math">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b="0" i="1" smtClean="0">
                            <a:latin typeface="Cambria Math" charset="0"/>
                          </a:rPr>
                          <m:t>𝐸</m:t>
                        </m:r>
                        <m:r>
                          <a:rPr lang="en-US" altLang="zh-CN" b="0" i="1" smtClean="0">
                            <a:latin typeface="Cambria Math" charset="0"/>
                          </a:rPr>
                          <m:t>∣</m:t>
                        </m:r>
                        <m:r>
                          <a:rPr lang="en-US" altLang="zh-CN" i="1">
                            <a:latin typeface="Cambria Math" charset="0"/>
                          </a:rPr>
                          <m:t>𝐹</m:t>
                        </m:r>
                      </m:e>
                    </m:d>
                  </m:oMath>
                </a14:m>
                <a:r>
                  <a:rPr lang="en-US" altLang="zh-CN" dirty="0"/>
                  <a:t>, </a:t>
                </a:r>
                <a:r>
                  <a:rPr lang="zh-CN" altLang="en-US" dirty="0"/>
                  <a:t>定义为</a:t>
                </a:r>
              </a:p>
              <a:p>
                <a:pPr marL="914400" lvl="2" indent="0">
                  <a:buNone/>
                </a:pPr>
                <a:endParaRPr lang="zh-CN" altLang="en-US" dirty="0"/>
              </a:p>
              <a:p>
                <a:pPr marL="0"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𝐸</m:t>
                          </m:r>
                          <m:r>
                            <a:rPr lang="en-US" altLang="zh-CN" b="0" i="1" smtClean="0">
                              <a:latin typeface="Cambria Math" charset="0"/>
                            </a:rPr>
                            <m:t>∣</m:t>
                          </m:r>
                          <m:r>
                            <a:rPr lang="en-US" altLang="zh-CN" i="1">
                              <a:latin typeface="Cambria Math" charset="0"/>
                            </a:rPr>
                            <m:t>𝐹</m:t>
                          </m:r>
                        </m:e>
                      </m:d>
                      <m:r>
                        <a:rPr lang="en-US" altLang="zh-CN" i="1">
                          <a:latin typeface="Cambria Math" charset="0"/>
                          <a:ea typeface="Cambria Math" charset="0"/>
                          <a:cs typeface="Cambria Math" charset="0"/>
                        </a:rPr>
                        <m:t>∷</m:t>
                      </m:r>
                      <m:r>
                        <a:rPr lang="en-US" altLang="zh-CN" b="0" i="1" smtClean="0">
                          <a:latin typeface="Cambria Math" charset="0"/>
                          <a:ea typeface="Cambria Math" charset="0"/>
                          <a:cs typeface="Cambria Math" charset="0"/>
                        </a:rPr>
                        <m:t>=</m:t>
                      </m:r>
                      <m:f>
                        <m:fPr>
                          <m:ctrlPr>
                            <a:rPr lang="en-US" altLang="zh-CN" b="0" i="1" smtClean="0">
                              <a:latin typeface="Cambria Math" panose="02040503050406030204" pitchFamily="18" charset="0"/>
                              <a:ea typeface="Cambria Math" charset="0"/>
                              <a:cs typeface="Cambria Math" charset="0"/>
                            </a:rPr>
                          </m:ctrlPr>
                        </m:fPr>
                        <m:num>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𝐸</m:t>
                              </m:r>
                              <m:r>
                                <a:rPr lang="en-US" altLang="zh-CN" b="0" i="1" smtClean="0">
                                  <a:latin typeface="Cambria Math" charset="0"/>
                                </a:rPr>
                                <m:t>∩</m:t>
                              </m:r>
                              <m:r>
                                <a:rPr lang="en-US" altLang="zh-CN" i="1">
                                  <a:latin typeface="Cambria Math" charset="0"/>
                                </a:rPr>
                                <m:t>𝐹</m:t>
                              </m:r>
                            </m:e>
                          </m:d>
                        </m:num>
                        <m:den>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𝐹</m:t>
                              </m:r>
                            </m:e>
                          </m:d>
                        </m:den>
                      </m:f>
                    </m:oMath>
                  </m:oMathPara>
                </a14:m>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163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条件概率</a:t>
            </a:r>
          </a:p>
        </p:txBody>
      </p:sp>
    </p:spTree>
    <p:extLst>
      <p:ext uri="{BB962C8B-B14F-4D97-AF65-F5344CB8AC3E}">
        <p14:creationId xmlns:p14="http://schemas.microsoft.com/office/powerpoint/2010/main" val="957426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例：</a:t>
                </a:r>
                <a:r>
                  <a:rPr lang="zh-CN" altLang="en-US" sz="2800" dirty="0"/>
                  <a:t>在至少有一个男孩的条件下</a:t>
                </a:r>
                <a:r>
                  <a:rPr lang="en-US" altLang="zh-CN" sz="2800" dirty="0"/>
                  <a:t>,</a:t>
                </a:r>
                <a:r>
                  <a:rPr lang="zh-CN" altLang="en-US" sz="2800" dirty="0"/>
                  <a:t>有两个孩子的家	庭正好均是男孩的条件概率</a:t>
                </a:r>
                <a:r>
                  <a:rPr lang="en-US" altLang="zh-CN" sz="2800" dirty="0"/>
                  <a:t>?</a:t>
                </a:r>
                <a:r>
                  <a:rPr lang="zh-CN" altLang="en-US" sz="2800" dirty="0"/>
                  <a:t>假设</a:t>
                </a:r>
                <a:r>
                  <a:rPr lang="en-US" altLang="zh-CN" sz="2800" dirty="0"/>
                  <a:t>BB, BG, GB, </a:t>
                </a:r>
                <a:r>
                  <a:rPr lang="zh-CN" altLang="en-US" sz="2800" dirty="0"/>
                  <a:t>	和</a:t>
                </a:r>
                <a:r>
                  <a:rPr lang="en-US" altLang="zh-CN" sz="2800" dirty="0"/>
                  <a:t>GG</a:t>
                </a:r>
                <a:r>
                  <a:rPr lang="zh-CN" altLang="en-US" sz="2800" dirty="0"/>
                  <a:t>是等可能的。 </a:t>
                </a:r>
                <a:endParaRPr lang="en-US" altLang="zh-CN" sz="2800" dirty="0"/>
              </a:p>
              <a:p>
                <a:pPr marL="1828800" lvl="4" indent="0">
                  <a:buNone/>
                </a:pPr>
                <a:endParaRPr kumimoji="1" lang="zh-CN" altLang="en-US" sz="1600" dirty="0"/>
              </a:p>
              <a:p>
                <a:r>
                  <a:rPr lang="zh-CN" altLang="en-US" sz="2800" dirty="0"/>
                  <a:t>解：令</a:t>
                </a:r>
                <a:r>
                  <a:rPr lang="en-US" altLang="zh-CN" sz="2800" i="1" dirty="0"/>
                  <a:t>E</a:t>
                </a:r>
                <a:r>
                  <a:rPr lang="zh-CN" altLang="en-US" sz="2800" dirty="0"/>
                  <a:t>是家庭有两个男孩的事件</a:t>
                </a:r>
                <a:r>
                  <a:rPr lang="en-US" altLang="zh-CN" sz="2800" dirty="0"/>
                  <a:t>, </a:t>
                </a:r>
                <a:r>
                  <a:rPr lang="en-US" altLang="zh-CN" sz="2800" i="1" dirty="0"/>
                  <a:t>F</a:t>
                </a:r>
                <a:r>
                  <a:rPr lang="zh-CN" altLang="en-US" sz="2800" dirty="0"/>
                  <a:t>是家庭至少有一 个男孩的事件。我们有</a:t>
                </a:r>
                <a:r>
                  <a:rPr lang="en-US" altLang="zh-CN" sz="2800" i="1" dirty="0"/>
                  <a:t>E </a:t>
                </a:r>
                <a:r>
                  <a:rPr lang="en-US" altLang="zh-CN" sz="2800" dirty="0"/>
                  <a:t>= {BB}, </a:t>
                </a:r>
                <a:r>
                  <a:rPr lang="en-US" altLang="zh-CN" sz="2800" i="1" dirty="0"/>
                  <a:t>F</a:t>
                </a:r>
                <a:r>
                  <a:rPr lang="en-US" altLang="zh-CN" sz="2800" dirty="0"/>
                  <a:t> = {BB, </a:t>
                </a:r>
                <a:r>
                  <a:rPr lang="zh-CN" altLang="en-US" sz="2800" dirty="0"/>
                  <a:t>	</a:t>
                </a:r>
                <a:r>
                  <a:rPr lang="en-US" altLang="zh-CN" sz="2800" dirty="0"/>
                  <a:t>BG, GB}, </a:t>
                </a:r>
                <a:r>
                  <a:rPr lang="en-US" altLang="zh-CN" sz="2800" i="1" dirty="0"/>
                  <a:t>E </a:t>
                </a:r>
                <a:r>
                  <a:rPr lang="zh-CN" altLang="en-US" sz="2800" dirty="0"/>
                  <a:t>⋂ </a:t>
                </a:r>
                <a:r>
                  <a:rPr lang="en-US" altLang="zh-CN" sz="2800" i="1" dirty="0"/>
                  <a:t>F </a:t>
                </a:r>
                <a:r>
                  <a:rPr lang="en-US" altLang="zh-CN" sz="2800" dirty="0"/>
                  <a:t>= {BB}. </a:t>
                </a:r>
                <a:endParaRPr lang="zh-CN" altLang="en-US" sz="2800" dirty="0"/>
              </a:p>
              <a:p>
                <a:pPr lvl="1"/>
                <a14:m>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charset="0"/>
                          </a:rPr>
                          <m:t>Pr</m:t>
                        </m:r>
                      </m:fName>
                      <m:e>
                        <m:d>
                          <m:dPr>
                            <m:begChr m:val="["/>
                            <m:endChr m:val="]"/>
                            <m:ctrlPr>
                              <a:rPr lang="en-US" altLang="zh-CN" sz="2400" b="0" i="1" smtClean="0">
                                <a:latin typeface="Cambria Math" panose="02040503050406030204" pitchFamily="18" charset="0"/>
                              </a:rPr>
                            </m:ctrlPr>
                          </m:dPr>
                          <m:e>
                            <m:r>
                              <a:rPr lang="en-US" altLang="zh-CN" sz="2400" b="0" i="1" smtClean="0">
                                <a:latin typeface="Cambria Math" charset="0"/>
                              </a:rPr>
                              <m:t>𝐹</m:t>
                            </m:r>
                          </m:e>
                        </m:d>
                      </m:e>
                    </m:func>
                    <m:r>
                      <a:rPr lang="en-US" altLang="zh-CN" sz="2400" b="0" i="1" smtClean="0">
                        <a:latin typeface="Cambria Math" charset="0"/>
                      </a:rPr>
                      <m:t>=</m:t>
                    </m:r>
                    <m:f>
                      <m:fPr>
                        <m:ctrlPr>
                          <a:rPr lang="en-US" altLang="zh-CN" sz="2400" b="0" i="1" smtClean="0">
                            <a:latin typeface="Cambria Math" panose="02040503050406030204" pitchFamily="18" charset="0"/>
                          </a:rPr>
                        </m:ctrlPr>
                      </m:fPr>
                      <m:num>
                        <m:r>
                          <a:rPr lang="en-US" altLang="zh-CN" sz="2400" b="0" i="1" smtClean="0">
                            <a:latin typeface="Cambria Math" charset="0"/>
                          </a:rPr>
                          <m:t>3</m:t>
                        </m:r>
                      </m:num>
                      <m:den>
                        <m:r>
                          <a:rPr lang="en-US" altLang="zh-CN" sz="2400" b="0" i="1" smtClean="0">
                            <a:latin typeface="Cambria Math" charset="0"/>
                          </a:rPr>
                          <m:t>4</m:t>
                        </m:r>
                      </m:den>
                    </m:f>
                  </m:oMath>
                </a14:m>
                <a:r>
                  <a:rPr lang="en-US" altLang="zh-CN" sz="2400" dirty="0"/>
                  <a:t>,</a:t>
                </a:r>
                <a:r>
                  <a:rPr lang="zh-CN" altLang="en-US" sz="2400" dirty="0"/>
                  <a:t> </a:t>
                </a:r>
                <a14:m>
                  <m:oMath xmlns:m="http://schemas.openxmlformats.org/officeDocument/2006/math">
                    <m:r>
                      <m:rPr>
                        <m:sty m:val="p"/>
                      </m:rPr>
                      <a:rPr lang="en-US" altLang="zh-CN" sz="2400">
                        <a:latin typeface="Cambria Math" charset="0"/>
                      </a:rPr>
                      <m:t>Pr</m:t>
                    </m:r>
                    <m:d>
                      <m:dPr>
                        <m:begChr m:val="["/>
                        <m:endChr m:val="]"/>
                        <m:ctrlPr>
                          <a:rPr lang="en-US" altLang="zh-CN" sz="2400" i="1">
                            <a:latin typeface="Cambria Math" panose="02040503050406030204" pitchFamily="18" charset="0"/>
                          </a:rPr>
                        </m:ctrlPr>
                      </m:dPr>
                      <m:e>
                        <m:r>
                          <a:rPr lang="en-US" altLang="zh-CN" sz="2400" b="0" i="1" smtClean="0">
                            <a:latin typeface="Cambria Math" charset="0"/>
                          </a:rPr>
                          <m:t>𝐸</m:t>
                        </m:r>
                        <m:r>
                          <a:rPr lang="en-US" altLang="zh-CN" sz="2400" b="0" i="1" smtClean="0">
                            <a:latin typeface="Cambria Math" charset="0"/>
                          </a:rPr>
                          <m:t>∩</m:t>
                        </m:r>
                        <m:r>
                          <a:rPr lang="en-US" altLang="zh-CN" sz="2400" b="0" i="1" smtClean="0">
                            <a:latin typeface="Cambria Math" charset="0"/>
                          </a:rPr>
                          <m:t>𝐹</m:t>
                        </m:r>
                      </m:e>
                    </m:d>
                    <m:r>
                      <a:rPr lang="en-US" altLang="zh-CN" sz="2400" b="0" i="1" smtClean="0">
                        <a:latin typeface="Cambria Math" charset="0"/>
                      </a:rPr>
                      <m:t>=</m:t>
                    </m:r>
                    <m:f>
                      <m:fPr>
                        <m:ctrlPr>
                          <a:rPr lang="en-US" altLang="zh-CN" sz="2400" b="0" i="1" smtClean="0">
                            <a:latin typeface="Cambria Math" panose="02040503050406030204" pitchFamily="18" charset="0"/>
                          </a:rPr>
                        </m:ctrlPr>
                      </m:fPr>
                      <m:num>
                        <m:r>
                          <a:rPr lang="en-US" altLang="zh-CN" sz="2400" b="0" i="1" smtClean="0">
                            <a:latin typeface="Cambria Math" charset="0"/>
                          </a:rPr>
                          <m:t>1</m:t>
                        </m:r>
                      </m:num>
                      <m:den>
                        <m:r>
                          <a:rPr lang="en-US" altLang="zh-CN" sz="2400" b="0" i="1" smtClean="0">
                            <a:latin typeface="Cambria Math" charset="0"/>
                          </a:rPr>
                          <m:t>4</m:t>
                        </m:r>
                      </m:den>
                    </m:f>
                  </m:oMath>
                </a14:m>
                <a:endParaRPr lang="zh-CN" altLang="en-US" sz="2400" dirty="0"/>
              </a:p>
              <a:p>
                <a:pPr lvl="1"/>
                <a14:m>
                  <m:oMath xmlns:m="http://schemas.openxmlformats.org/officeDocument/2006/math">
                    <m:r>
                      <m:rPr>
                        <m:sty m:val="p"/>
                      </m:rPr>
                      <a:rPr lang="en-US" altLang="zh-CN" sz="2000">
                        <a:latin typeface="Cambria Math" charset="0"/>
                      </a:rPr>
                      <m:t>Pr</m:t>
                    </m:r>
                    <m:d>
                      <m:dPr>
                        <m:begChr m:val="["/>
                        <m:endChr m:val="]"/>
                        <m:ctrlPr>
                          <a:rPr lang="en-US" altLang="zh-CN" sz="2000" i="1">
                            <a:latin typeface="Cambria Math" panose="02040503050406030204" pitchFamily="18" charset="0"/>
                          </a:rPr>
                        </m:ctrlPr>
                      </m:dPr>
                      <m:e>
                        <m:r>
                          <a:rPr lang="en-US" altLang="zh-CN" sz="2000" b="0" i="1" smtClean="0">
                            <a:latin typeface="Cambria Math" charset="0"/>
                          </a:rPr>
                          <m:t>𝐸</m:t>
                        </m:r>
                        <m:r>
                          <a:rPr lang="en-US" altLang="zh-CN" sz="2000" b="0" i="1" smtClean="0">
                            <a:latin typeface="Cambria Math" charset="0"/>
                          </a:rPr>
                          <m:t>∣</m:t>
                        </m:r>
                        <m:r>
                          <a:rPr lang="en-US" altLang="zh-CN" sz="2000" i="1">
                            <a:latin typeface="Cambria Math" charset="0"/>
                          </a:rPr>
                          <m:t>𝐹</m:t>
                        </m:r>
                      </m:e>
                    </m:d>
                    <m:r>
                      <a:rPr lang="en-US" altLang="zh-CN" sz="2000" b="0" i="1" smtClean="0">
                        <a:latin typeface="Cambria Math" charset="0"/>
                      </a:rPr>
                      <m:t>=</m:t>
                    </m:r>
                    <m:f>
                      <m:fPr>
                        <m:ctrlPr>
                          <a:rPr lang="en-US" altLang="zh-CN" i="1">
                            <a:latin typeface="Cambria Math" panose="02040503050406030204" pitchFamily="18" charset="0"/>
                            <a:ea typeface="Cambria Math" charset="0"/>
                            <a:cs typeface="Cambria Math" charset="0"/>
                          </a:rPr>
                        </m:ctrlPr>
                      </m:fPr>
                      <m:num>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𝐸</m:t>
                            </m:r>
                            <m:r>
                              <a:rPr lang="en-US" altLang="zh-CN" i="1">
                                <a:latin typeface="Cambria Math" charset="0"/>
                              </a:rPr>
                              <m:t>∩</m:t>
                            </m:r>
                            <m:r>
                              <a:rPr lang="en-US" altLang="zh-CN" i="1">
                                <a:latin typeface="Cambria Math" charset="0"/>
                              </a:rPr>
                              <m:t>𝐹</m:t>
                            </m:r>
                          </m:e>
                        </m:d>
                      </m:num>
                      <m:den>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𝐹</m:t>
                            </m:r>
                          </m:e>
                        </m:d>
                      </m:den>
                    </m:f>
                    <m:r>
                      <a:rPr lang="en-US" altLang="zh-CN" b="0" i="1" smtClean="0">
                        <a:latin typeface="Cambria Math" charset="0"/>
                      </a:rPr>
                      <m:t>=</m:t>
                    </m:r>
                    <m:f>
                      <m:fPr>
                        <m:ctrlPr>
                          <a:rPr lang="en-US"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3</m:t>
                        </m:r>
                      </m:den>
                    </m:f>
                  </m:oMath>
                </a14:m>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887" r="-148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条件概率</a:t>
            </a:r>
          </a:p>
        </p:txBody>
      </p:sp>
    </p:spTree>
    <p:extLst>
      <p:ext uri="{BB962C8B-B14F-4D97-AF65-F5344CB8AC3E}">
        <p14:creationId xmlns:p14="http://schemas.microsoft.com/office/powerpoint/2010/main" val="1533803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5FFEC8D-F124-42E4-A694-D2CAF926F399}"/>
              </a:ext>
            </a:extLst>
          </p:cNvPr>
          <p:cNvPicPr>
            <a:picLocks noGrp="1" noChangeAspect="1"/>
          </p:cNvPicPr>
          <p:nvPr>
            <p:ph idx="1"/>
          </p:nvPr>
        </p:nvPicPr>
        <p:blipFill>
          <a:blip r:embed="rId2"/>
          <a:stretch>
            <a:fillRect/>
          </a:stretch>
        </p:blipFill>
        <p:spPr>
          <a:xfrm>
            <a:off x="0" y="1143000"/>
            <a:ext cx="9144000" cy="507839"/>
          </a:xfrm>
        </p:spPr>
      </p:pic>
      <p:sp>
        <p:nvSpPr>
          <p:cNvPr id="3" name="标题 2">
            <a:extLst>
              <a:ext uri="{FF2B5EF4-FFF2-40B4-BE49-F238E27FC236}">
                <a16:creationId xmlns:a16="http://schemas.microsoft.com/office/drawing/2014/main" id="{E5D80FBA-C1F6-49B8-97DD-C7F0160DF38B}"/>
              </a:ext>
            </a:extLst>
          </p:cNvPr>
          <p:cNvSpPr>
            <a:spLocks noGrp="1"/>
          </p:cNvSpPr>
          <p:nvPr>
            <p:ph type="title"/>
          </p:nvPr>
        </p:nvSpPr>
        <p:spPr/>
        <p:txBody>
          <a:bodyPr/>
          <a:lstStyle/>
          <a:p>
            <a:r>
              <a:rPr lang="zh-CN" altLang="en-US" dirty="0"/>
              <a:t>条件概率</a:t>
            </a:r>
          </a:p>
        </p:txBody>
      </p:sp>
      <p:pic>
        <p:nvPicPr>
          <p:cNvPr id="7" name="图片 6">
            <a:extLst>
              <a:ext uri="{FF2B5EF4-FFF2-40B4-BE49-F238E27FC236}">
                <a16:creationId xmlns:a16="http://schemas.microsoft.com/office/drawing/2014/main" id="{D9BB7E9F-6240-4583-B40F-0D41A7715BC5}"/>
              </a:ext>
            </a:extLst>
          </p:cNvPr>
          <p:cNvPicPr>
            <a:picLocks noChangeAspect="1"/>
          </p:cNvPicPr>
          <p:nvPr/>
        </p:nvPicPr>
        <p:blipFill>
          <a:blip r:embed="rId3"/>
          <a:stretch>
            <a:fillRect/>
          </a:stretch>
        </p:blipFill>
        <p:spPr>
          <a:xfrm>
            <a:off x="0" y="1648270"/>
            <a:ext cx="9144000" cy="269155"/>
          </a:xfrm>
          <a:prstGeom prst="rect">
            <a:avLst/>
          </a:prstGeom>
        </p:spPr>
      </p:pic>
      <p:pic>
        <p:nvPicPr>
          <p:cNvPr id="9" name="图片 8">
            <a:extLst>
              <a:ext uri="{FF2B5EF4-FFF2-40B4-BE49-F238E27FC236}">
                <a16:creationId xmlns:a16="http://schemas.microsoft.com/office/drawing/2014/main" id="{BE35B01B-ACD4-4932-A1E2-8E0AA0C446BB}"/>
              </a:ext>
            </a:extLst>
          </p:cNvPr>
          <p:cNvPicPr>
            <a:picLocks noChangeAspect="1"/>
          </p:cNvPicPr>
          <p:nvPr/>
        </p:nvPicPr>
        <p:blipFill>
          <a:blip r:embed="rId4"/>
          <a:stretch>
            <a:fillRect/>
          </a:stretch>
        </p:blipFill>
        <p:spPr>
          <a:xfrm>
            <a:off x="0" y="1905000"/>
            <a:ext cx="9144000" cy="1161826"/>
          </a:xfrm>
          <a:prstGeom prst="rect">
            <a:avLst/>
          </a:prstGeom>
        </p:spPr>
      </p:pic>
      <p:pic>
        <p:nvPicPr>
          <p:cNvPr id="11" name="图片 10">
            <a:extLst>
              <a:ext uri="{FF2B5EF4-FFF2-40B4-BE49-F238E27FC236}">
                <a16:creationId xmlns:a16="http://schemas.microsoft.com/office/drawing/2014/main" id="{F10DD2EB-6459-4ED4-A63B-58AE25B65F12}"/>
              </a:ext>
            </a:extLst>
          </p:cNvPr>
          <p:cNvPicPr>
            <a:picLocks noChangeAspect="1"/>
          </p:cNvPicPr>
          <p:nvPr/>
        </p:nvPicPr>
        <p:blipFill>
          <a:blip r:embed="rId5"/>
          <a:stretch>
            <a:fillRect/>
          </a:stretch>
        </p:blipFill>
        <p:spPr>
          <a:xfrm>
            <a:off x="0" y="3048000"/>
            <a:ext cx="9144000" cy="1295400"/>
          </a:xfrm>
          <a:prstGeom prst="rect">
            <a:avLst/>
          </a:prstGeom>
        </p:spPr>
      </p:pic>
      <p:pic>
        <p:nvPicPr>
          <p:cNvPr id="13" name="图片 12">
            <a:extLst>
              <a:ext uri="{FF2B5EF4-FFF2-40B4-BE49-F238E27FC236}">
                <a16:creationId xmlns:a16="http://schemas.microsoft.com/office/drawing/2014/main" id="{99209AC8-10D6-47C7-81F2-C758CD283EDD}"/>
              </a:ext>
            </a:extLst>
          </p:cNvPr>
          <p:cNvPicPr>
            <a:picLocks noChangeAspect="1"/>
          </p:cNvPicPr>
          <p:nvPr/>
        </p:nvPicPr>
        <p:blipFill>
          <a:blip r:embed="rId6"/>
          <a:stretch>
            <a:fillRect/>
          </a:stretch>
        </p:blipFill>
        <p:spPr>
          <a:xfrm>
            <a:off x="0" y="4343401"/>
            <a:ext cx="9144000" cy="685799"/>
          </a:xfrm>
          <a:prstGeom prst="rect">
            <a:avLst/>
          </a:prstGeom>
        </p:spPr>
      </p:pic>
      <p:pic>
        <p:nvPicPr>
          <p:cNvPr id="15" name="图片 14">
            <a:extLst>
              <a:ext uri="{FF2B5EF4-FFF2-40B4-BE49-F238E27FC236}">
                <a16:creationId xmlns:a16="http://schemas.microsoft.com/office/drawing/2014/main" id="{411EA10F-E1DE-40F2-A705-10F37D016FFA}"/>
              </a:ext>
            </a:extLst>
          </p:cNvPr>
          <p:cNvPicPr>
            <a:picLocks noChangeAspect="1"/>
          </p:cNvPicPr>
          <p:nvPr/>
        </p:nvPicPr>
        <p:blipFill>
          <a:blip r:embed="rId7"/>
          <a:stretch>
            <a:fillRect/>
          </a:stretch>
        </p:blipFill>
        <p:spPr>
          <a:xfrm>
            <a:off x="-20548" y="5029200"/>
            <a:ext cx="9144000" cy="914400"/>
          </a:xfrm>
          <a:prstGeom prst="rect">
            <a:avLst/>
          </a:prstGeom>
        </p:spPr>
      </p:pic>
      <p:pic>
        <p:nvPicPr>
          <p:cNvPr id="17" name="图片 16">
            <a:extLst>
              <a:ext uri="{FF2B5EF4-FFF2-40B4-BE49-F238E27FC236}">
                <a16:creationId xmlns:a16="http://schemas.microsoft.com/office/drawing/2014/main" id="{46236948-0D85-45D2-B98B-2E680E637BEB}"/>
              </a:ext>
            </a:extLst>
          </p:cNvPr>
          <p:cNvPicPr>
            <a:picLocks noChangeAspect="1"/>
          </p:cNvPicPr>
          <p:nvPr/>
        </p:nvPicPr>
        <p:blipFill>
          <a:blip r:embed="rId8"/>
          <a:stretch>
            <a:fillRect/>
          </a:stretch>
        </p:blipFill>
        <p:spPr>
          <a:xfrm>
            <a:off x="0" y="6019800"/>
            <a:ext cx="9144000" cy="838200"/>
          </a:xfrm>
          <a:prstGeom prst="rect">
            <a:avLst/>
          </a:prstGeom>
        </p:spPr>
      </p:pic>
      <p:pic>
        <p:nvPicPr>
          <p:cNvPr id="21" name="图片 20">
            <a:extLst>
              <a:ext uri="{FF2B5EF4-FFF2-40B4-BE49-F238E27FC236}">
                <a16:creationId xmlns:a16="http://schemas.microsoft.com/office/drawing/2014/main" id="{6352E164-72B3-4671-9476-4ECD6FF1CC02}"/>
              </a:ext>
            </a:extLst>
          </p:cNvPr>
          <p:cNvPicPr>
            <a:picLocks noChangeAspect="1"/>
          </p:cNvPicPr>
          <p:nvPr/>
        </p:nvPicPr>
        <p:blipFill>
          <a:blip r:embed="rId9"/>
          <a:stretch>
            <a:fillRect/>
          </a:stretch>
        </p:blipFill>
        <p:spPr>
          <a:xfrm>
            <a:off x="0" y="5683475"/>
            <a:ext cx="9144000" cy="1174525"/>
          </a:xfrm>
          <a:prstGeom prst="rect">
            <a:avLst/>
          </a:prstGeom>
        </p:spPr>
      </p:pic>
      <p:pic>
        <p:nvPicPr>
          <p:cNvPr id="23" name="图片 22">
            <a:extLst>
              <a:ext uri="{FF2B5EF4-FFF2-40B4-BE49-F238E27FC236}">
                <a16:creationId xmlns:a16="http://schemas.microsoft.com/office/drawing/2014/main" id="{A8B02AD9-8A66-4D35-927E-F0F7910D29E3}"/>
              </a:ext>
            </a:extLst>
          </p:cNvPr>
          <p:cNvPicPr>
            <a:picLocks noChangeAspect="1"/>
          </p:cNvPicPr>
          <p:nvPr/>
        </p:nvPicPr>
        <p:blipFill>
          <a:blip r:embed="rId10"/>
          <a:stretch>
            <a:fillRect/>
          </a:stretch>
        </p:blipFill>
        <p:spPr>
          <a:xfrm>
            <a:off x="0" y="5970303"/>
            <a:ext cx="9144000" cy="887697"/>
          </a:xfrm>
          <a:prstGeom prst="rect">
            <a:avLst/>
          </a:prstGeom>
        </p:spPr>
      </p:pic>
    </p:spTree>
    <p:extLst>
      <p:ext uri="{BB962C8B-B14F-4D97-AF65-F5344CB8AC3E}">
        <p14:creationId xmlns:p14="http://schemas.microsoft.com/office/powerpoint/2010/main" val="77723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设</a:t>
                </a:r>
                <a14:m>
                  <m:oMath xmlns:m="http://schemas.openxmlformats.org/officeDocument/2006/math">
                    <m:r>
                      <a:rPr kumimoji="1" lang="en-US" altLang="zh-CN" b="0" i="0" dirty="0" smtClean="0">
                        <a:latin typeface="Cambria Math" charset="0"/>
                      </a:rPr>
                      <m:t> </m:t>
                    </m:r>
                    <m:r>
                      <a:rPr kumimoji="1" lang="en-US" altLang="zh-CN" i="1" dirty="0" smtClean="0">
                        <a:latin typeface="Cambria Math" charset="0"/>
                      </a:rPr>
                      <m:t>𝐸</m:t>
                    </m:r>
                    <m:r>
                      <a:rPr kumimoji="1" lang="en-US" altLang="zh-CN" b="0" i="1" dirty="0" smtClean="0">
                        <a:latin typeface="Cambria Math" charset="0"/>
                      </a:rPr>
                      <m:t> </m:t>
                    </m:r>
                  </m:oMath>
                </a14:m>
                <a:r>
                  <a:rPr kumimoji="1" lang="zh-CN" altLang="en-US" dirty="0"/>
                  <a:t>和</a:t>
                </a:r>
                <a14:m>
                  <m:oMath xmlns:m="http://schemas.openxmlformats.org/officeDocument/2006/math">
                    <m:r>
                      <a:rPr kumimoji="1" lang="en-US" altLang="zh-CN" b="0" i="0" dirty="0" smtClean="0">
                        <a:latin typeface="Cambria Math" charset="0"/>
                      </a:rPr>
                      <m:t> </m:t>
                    </m:r>
                    <m:r>
                      <a:rPr kumimoji="1" lang="en-US" altLang="zh-CN" i="1" dirty="0" smtClean="0">
                        <a:latin typeface="Cambria Math" charset="0"/>
                      </a:rPr>
                      <m:t>𝐹</m:t>
                    </m:r>
                    <m:r>
                      <a:rPr kumimoji="1" lang="en-US" altLang="zh-CN" b="0" i="1" dirty="0" smtClean="0">
                        <a:latin typeface="Cambria Math" charset="0"/>
                      </a:rPr>
                      <m:t> </m:t>
                    </m:r>
                  </m:oMath>
                </a14:m>
                <a:r>
                  <a:rPr kumimoji="1" lang="zh-CN" altLang="en-US" dirty="0"/>
                  <a:t>是样本空间</a:t>
                </a:r>
                <a14:m>
                  <m:oMath xmlns:m="http://schemas.openxmlformats.org/officeDocument/2006/math">
                    <m:r>
                      <a:rPr kumimoji="1" lang="en-US" altLang="zh-CN" b="0" i="0" smtClean="0">
                        <a:solidFill>
                          <a:schemeClr val="accent6"/>
                        </a:solidFill>
                        <a:latin typeface="Cambria Math" charset="0"/>
                        <a:ea typeface="Savoye LET" charset="0"/>
                        <a:cs typeface="Savoye LET" charset="0"/>
                      </a:rPr>
                      <m:t> </m:t>
                    </m:r>
                    <m:r>
                      <a:rPr kumimoji="1" lang="zh-CN" altLang="en-US">
                        <a:solidFill>
                          <a:schemeClr val="accent6"/>
                        </a:solidFill>
                        <a:latin typeface="Cambria Math" charset="0"/>
                        <a:ea typeface="Savoye LET" charset="0"/>
                        <a:cs typeface="Savoye LET" charset="0"/>
                      </a:rPr>
                      <m:t>𝒮</m:t>
                    </m:r>
                    <m:r>
                      <a:rPr kumimoji="1" lang="en-US" altLang="zh-CN" b="0" i="0" smtClean="0">
                        <a:solidFill>
                          <a:schemeClr val="accent6"/>
                        </a:solidFill>
                        <a:latin typeface="Cambria Math" charset="0"/>
                        <a:ea typeface="Savoye LET" charset="0"/>
                        <a:cs typeface="Savoye LET" charset="0"/>
                      </a:rPr>
                      <m:t> </m:t>
                    </m:r>
                  </m:oMath>
                </a14:m>
                <a:r>
                  <a:rPr kumimoji="1" lang="zh-CN" altLang="en-US" dirty="0"/>
                  <a:t>中的事件</a:t>
                </a:r>
                <a:r>
                  <a:rPr kumimoji="1" lang="en-US" altLang="zh-CN" dirty="0"/>
                  <a:t>, </a:t>
                </a:r>
                <a:br>
                  <a:rPr kumimoji="1" lang="en-US" altLang="zh-CN" dirty="0"/>
                </a:br>
                <a14:m>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𝐸</m:t>
                            </m:r>
                          </m:e>
                        </m:d>
                      </m:e>
                    </m:func>
                    <m:r>
                      <a:rPr kumimoji="1" lang="en-US" altLang="zh-CN" b="0" i="1" smtClean="0">
                        <a:latin typeface="Cambria Math" charset="0"/>
                      </a:rPr>
                      <m:t>≠0</m:t>
                    </m:r>
                  </m:oMath>
                </a14:m>
                <a:r>
                  <a:rPr kumimoji="1" lang="en-US" altLang="zh-CN" dirty="0"/>
                  <a:t>, </a:t>
                </a:r>
                <a14:m>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𝐹</m:t>
                            </m:r>
                          </m:e>
                        </m:d>
                      </m:e>
                    </m:func>
                    <m:r>
                      <a:rPr kumimoji="1" lang="en-US" altLang="zh-CN" b="0" i="1" smtClean="0">
                        <a:latin typeface="Cambria Math" charset="0"/>
                      </a:rPr>
                      <m:t>≠0</m:t>
                    </m:r>
                  </m:oMath>
                </a14:m>
                <a:r>
                  <a:rPr kumimoji="1" lang="en-US" altLang="zh-CN" dirty="0"/>
                  <a:t>, </a:t>
                </a:r>
                <a:r>
                  <a:rPr kumimoji="1" lang="zh-CN" altLang="en-US" dirty="0"/>
                  <a:t>则</a:t>
                </a:r>
              </a:p>
              <a:p>
                <a:pPr marL="0" indent="0">
                  <a:buNone/>
                </a:pPr>
                <a:endParaRPr kumimoji="1" lang="zh-CN" altLang="en-US" dirty="0"/>
              </a:p>
              <a:p>
                <a:pPr marL="0" indent="0">
                  <a:buNone/>
                </a:pPr>
                <a14:m>
                  <m:oMath xmlns:m="http://schemas.openxmlformats.org/officeDocument/2006/math">
                    <m:r>
                      <a:rPr kumimoji="1" lang="zh-CN" altLang="en-US" sz="3600" b="0" i="1" smtClean="0">
                        <a:latin typeface="Cambria Math" charset="0"/>
                      </a:rPr>
                      <m:t>  </m:t>
                    </m:r>
                    <m:r>
                      <m:rPr>
                        <m:sty m:val="p"/>
                      </m:rPr>
                      <a:rPr kumimoji="1" lang="en-US" altLang="zh-CN" sz="3600" i="1" smtClean="0">
                        <a:latin typeface="Cambria Math" charset="0"/>
                      </a:rPr>
                      <m:t>Pr</m:t>
                    </m:r>
                    <m:d>
                      <m:dPr>
                        <m:begChr m:val="["/>
                        <m:endChr m:val="]"/>
                        <m:sepChr m:val="∣"/>
                        <m:ctrlPr>
                          <a:rPr kumimoji="1" lang="en-US" altLang="zh-CN" sz="3600" b="0" i="1" smtClean="0">
                            <a:latin typeface="Cambria Math" panose="02040503050406030204" pitchFamily="18" charset="0"/>
                          </a:rPr>
                        </m:ctrlPr>
                      </m:dPr>
                      <m:e>
                        <m:r>
                          <a:rPr kumimoji="1" lang="en-US" altLang="zh-CN" sz="3600" b="0" i="1" smtClean="0">
                            <a:latin typeface="Cambria Math" charset="0"/>
                          </a:rPr>
                          <m:t>𝐹</m:t>
                        </m:r>
                      </m:e>
                      <m:e>
                        <m:r>
                          <a:rPr kumimoji="1" lang="en-US" altLang="zh-CN" sz="3600" b="0" i="1" smtClean="0">
                            <a:latin typeface="Cambria Math" charset="0"/>
                          </a:rPr>
                          <m:t>𝐸</m:t>
                        </m:r>
                      </m:e>
                    </m:d>
                    <m:r>
                      <a:rPr kumimoji="1" lang="en-US" altLang="zh-CN" sz="3600" b="0" i="1" smtClean="0">
                        <a:latin typeface="Cambria Math" charset="0"/>
                      </a:rPr>
                      <m:t>=</m:t>
                    </m:r>
                    <m:f>
                      <m:fPr>
                        <m:ctrlPr>
                          <a:rPr kumimoji="1" lang="en-US" altLang="zh-CN" sz="3600" b="0" i="1" smtClean="0">
                            <a:latin typeface="Cambria Math" panose="02040503050406030204" pitchFamily="18" charset="0"/>
                          </a:rPr>
                        </m:ctrlPr>
                      </m:fPr>
                      <m:num>
                        <m:func>
                          <m:funcPr>
                            <m:ctrlPr>
                              <a:rPr kumimoji="1" lang="en-US" altLang="zh-CN" sz="3600" b="0" i="1" smtClean="0">
                                <a:latin typeface="Cambria Math" panose="02040503050406030204" pitchFamily="18" charset="0"/>
                              </a:rPr>
                            </m:ctrlPr>
                          </m:funcPr>
                          <m:fName>
                            <m:r>
                              <m:rPr>
                                <m:sty m:val="p"/>
                              </m:rPr>
                              <a:rPr kumimoji="1" lang="en-US" altLang="zh-CN" sz="3600" b="0" i="0" smtClean="0">
                                <a:latin typeface="Cambria Math" charset="0"/>
                              </a:rPr>
                              <m:t>Pr</m:t>
                            </m:r>
                            <m:r>
                              <a:rPr kumimoji="1" lang="en-US" altLang="zh-CN" sz="3600" b="0" i="1" smtClean="0">
                                <a:latin typeface="Cambria Math" charset="0"/>
                              </a:rPr>
                              <m:t>[</m:t>
                            </m:r>
                            <m:r>
                              <a:rPr kumimoji="1" lang="en-US" altLang="zh-CN" sz="3600" b="0" i="1" smtClean="0">
                                <a:latin typeface="Cambria Math" charset="0"/>
                              </a:rPr>
                              <m:t>𝐸</m:t>
                            </m:r>
                            <m:r>
                              <a:rPr kumimoji="1" lang="en-US" altLang="zh-CN" sz="3600" b="0" i="1" smtClean="0">
                                <a:latin typeface="Cambria Math" charset="0"/>
                              </a:rPr>
                              <m:t>∣</m:t>
                            </m:r>
                            <m:r>
                              <a:rPr kumimoji="1" lang="en-US" altLang="zh-CN" sz="3600" b="0" i="1" smtClean="0">
                                <a:latin typeface="Cambria Math" charset="0"/>
                              </a:rPr>
                              <m:t>𝐹</m:t>
                            </m:r>
                            <m:r>
                              <a:rPr kumimoji="1" lang="en-US" altLang="zh-CN" sz="3600" b="0" i="1" smtClean="0">
                                <a:latin typeface="Cambria Math" charset="0"/>
                              </a:rPr>
                              <m:t>]</m:t>
                            </m:r>
                          </m:fName>
                          <m:e>
                            <m:func>
                              <m:funcPr>
                                <m:ctrlPr>
                                  <a:rPr kumimoji="1" lang="en-US" altLang="zh-CN" sz="3600" i="1">
                                    <a:latin typeface="Cambria Math" panose="02040503050406030204" pitchFamily="18" charset="0"/>
                                  </a:rPr>
                                </m:ctrlPr>
                              </m:funcPr>
                              <m:fName>
                                <m:r>
                                  <m:rPr>
                                    <m:sty m:val="p"/>
                                  </m:rPr>
                                  <a:rPr kumimoji="1" lang="en-US" altLang="zh-CN" sz="3600">
                                    <a:latin typeface="Cambria Math" charset="0"/>
                                  </a:rPr>
                                  <m:t>Pr</m:t>
                                </m:r>
                              </m:fName>
                              <m:e>
                                <m:d>
                                  <m:dPr>
                                    <m:begChr m:val="["/>
                                    <m:endChr m:val="]"/>
                                    <m:ctrlPr>
                                      <a:rPr kumimoji="1" lang="en-US" altLang="zh-CN" sz="3600" i="1">
                                        <a:latin typeface="Cambria Math" panose="02040503050406030204" pitchFamily="18" charset="0"/>
                                      </a:rPr>
                                    </m:ctrlPr>
                                  </m:dPr>
                                  <m:e>
                                    <m:r>
                                      <a:rPr kumimoji="1" lang="en-US" altLang="zh-CN" sz="3600" i="1">
                                        <a:latin typeface="Cambria Math" charset="0"/>
                                      </a:rPr>
                                      <m:t>𝐹</m:t>
                                    </m:r>
                                  </m:e>
                                </m:d>
                              </m:e>
                            </m:func>
                          </m:e>
                        </m:func>
                      </m:num>
                      <m:den>
                        <m:func>
                          <m:funcPr>
                            <m:ctrlPr>
                              <a:rPr kumimoji="1" lang="en-US" altLang="zh-CN" sz="3600" b="0" i="1" smtClean="0">
                                <a:latin typeface="Cambria Math" panose="02040503050406030204" pitchFamily="18" charset="0"/>
                              </a:rPr>
                            </m:ctrlPr>
                          </m:funcPr>
                          <m:fName>
                            <m:r>
                              <m:rPr>
                                <m:sty m:val="p"/>
                              </m:rPr>
                              <a:rPr kumimoji="1" lang="en-US" altLang="zh-CN" sz="3600" b="0" i="0" smtClean="0">
                                <a:latin typeface="Cambria Math" charset="0"/>
                              </a:rPr>
                              <m:t>Pr</m:t>
                            </m:r>
                          </m:fName>
                          <m:e>
                            <m:d>
                              <m:dPr>
                                <m:begChr m:val="["/>
                                <m:endChr m:val="]"/>
                                <m:ctrlPr>
                                  <a:rPr kumimoji="1" lang="en-US" altLang="zh-CN" sz="3600" b="0" i="1" smtClean="0">
                                    <a:latin typeface="Cambria Math" panose="02040503050406030204" pitchFamily="18" charset="0"/>
                                  </a:rPr>
                                </m:ctrlPr>
                              </m:dPr>
                              <m:e>
                                <m:r>
                                  <a:rPr kumimoji="1" lang="en-US" altLang="zh-CN" sz="3600" b="0" i="1" smtClean="0">
                                    <a:latin typeface="Cambria Math" charset="0"/>
                                  </a:rPr>
                                  <m:t>𝐸</m:t>
                                </m:r>
                              </m:e>
                            </m:d>
                          </m:e>
                        </m:func>
                      </m:den>
                    </m:f>
                  </m:oMath>
                </a14:m>
                <a:r>
                  <a:rPr kumimoji="1" lang="zh-CN" altLang="en-US" sz="3600" b="0" i="1" dirty="0">
                    <a:latin typeface="Cambria Math" charset="0"/>
                  </a:rPr>
                  <a:t> </a:t>
                </a:r>
              </a:p>
              <a:p>
                <a:pPr marL="0" indent="0">
                  <a:buNone/>
                </a:pPr>
                <a:r>
                  <a:rPr kumimoji="1" lang="zh-CN" altLang="en-US" sz="3600" b="0" dirty="0"/>
                  <a:t>  		</a:t>
                </a:r>
                <a14:m>
                  <m:oMath xmlns:m="http://schemas.openxmlformats.org/officeDocument/2006/math">
                    <m:r>
                      <a:rPr kumimoji="1" lang="zh-CN" altLang="en-US" sz="3600" b="0" i="0" smtClean="0">
                        <a:latin typeface="Cambria Math" charset="0"/>
                      </a:rPr>
                      <m:t>    </m:t>
                    </m:r>
                    <m:r>
                      <a:rPr kumimoji="1" lang="en-US" altLang="zh-CN" sz="3600" b="0" i="1" smtClean="0">
                        <a:latin typeface="Cambria Math" charset="0"/>
                      </a:rPr>
                      <m:t>=</m:t>
                    </m:r>
                    <m:f>
                      <m:fPr>
                        <m:ctrlPr>
                          <a:rPr kumimoji="1" lang="en-US" altLang="zh-CN" sz="3600" i="1">
                            <a:latin typeface="Cambria Math" panose="02040503050406030204" pitchFamily="18" charset="0"/>
                          </a:rPr>
                        </m:ctrlPr>
                      </m:fPr>
                      <m:num>
                        <m:r>
                          <m:rPr>
                            <m:sty m:val="p"/>
                          </m:rPr>
                          <a:rPr kumimoji="1" lang="en-US" altLang="zh-CN" sz="3600" b="0" i="0" smtClean="0">
                            <a:latin typeface="Cambria Math" charset="0"/>
                          </a:rPr>
                          <m:t>Pr</m:t>
                        </m:r>
                        <m:r>
                          <a:rPr kumimoji="1" lang="en-US" altLang="zh-CN" sz="3600" b="0" i="1" smtClean="0">
                            <a:latin typeface="Cambria Math" charset="0"/>
                          </a:rPr>
                          <m:t>⁡[</m:t>
                        </m:r>
                        <m:r>
                          <a:rPr kumimoji="1" lang="en-US" altLang="zh-CN" sz="3600" i="1">
                            <a:latin typeface="Cambria Math" charset="0"/>
                          </a:rPr>
                          <m:t>𝐸</m:t>
                        </m:r>
                        <m:r>
                          <a:rPr kumimoji="1" lang="en-US" altLang="zh-CN" sz="3600" i="1">
                            <a:latin typeface="Cambria Math" charset="0"/>
                          </a:rPr>
                          <m:t>∣</m:t>
                        </m:r>
                        <m:r>
                          <a:rPr kumimoji="1" lang="en-US" altLang="zh-CN" sz="3600" i="1">
                            <a:latin typeface="Cambria Math" charset="0"/>
                          </a:rPr>
                          <m:t>𝐹</m:t>
                        </m:r>
                        <m:r>
                          <a:rPr kumimoji="1" lang="en-US" altLang="zh-CN" sz="3600" b="0" i="1" smtClean="0">
                            <a:latin typeface="Cambria Math" charset="0"/>
                          </a:rPr>
                          <m:t>]</m:t>
                        </m:r>
                        <m:func>
                          <m:funcPr>
                            <m:ctrlPr>
                              <a:rPr kumimoji="1" lang="en-US" altLang="zh-CN" sz="3600" i="1">
                                <a:latin typeface="Cambria Math" panose="02040503050406030204" pitchFamily="18" charset="0"/>
                              </a:rPr>
                            </m:ctrlPr>
                          </m:funcPr>
                          <m:fName>
                            <m:r>
                              <m:rPr>
                                <m:sty m:val="p"/>
                              </m:rPr>
                              <a:rPr kumimoji="1" lang="en-US" altLang="zh-CN" sz="3600">
                                <a:latin typeface="Cambria Math" charset="0"/>
                              </a:rPr>
                              <m:t>Pr</m:t>
                            </m:r>
                          </m:fName>
                          <m:e>
                            <m:d>
                              <m:dPr>
                                <m:begChr m:val="["/>
                                <m:endChr m:val="]"/>
                                <m:ctrlPr>
                                  <a:rPr kumimoji="1" lang="en-US" altLang="zh-CN" sz="3600" i="1">
                                    <a:latin typeface="Cambria Math" panose="02040503050406030204" pitchFamily="18" charset="0"/>
                                  </a:rPr>
                                </m:ctrlPr>
                              </m:dPr>
                              <m:e>
                                <m:r>
                                  <a:rPr kumimoji="1" lang="en-US" altLang="zh-CN" sz="3600" i="1">
                                    <a:latin typeface="Cambria Math" charset="0"/>
                                  </a:rPr>
                                  <m:t>𝐹</m:t>
                                </m:r>
                              </m:e>
                            </m:d>
                          </m:e>
                        </m:func>
                      </m:num>
                      <m:den>
                        <m:func>
                          <m:funcPr>
                            <m:ctrlPr>
                              <a:rPr kumimoji="1" lang="en-US" altLang="zh-CN" sz="3600" i="1">
                                <a:latin typeface="Cambria Math" panose="02040503050406030204" pitchFamily="18" charset="0"/>
                              </a:rPr>
                            </m:ctrlPr>
                          </m:funcPr>
                          <m:fName>
                            <m:r>
                              <m:rPr>
                                <m:sty m:val="p"/>
                              </m:rPr>
                              <a:rPr kumimoji="1" lang="en-US" altLang="zh-CN" sz="3600">
                                <a:latin typeface="Cambria Math" charset="0"/>
                              </a:rPr>
                              <m:t>Pr</m:t>
                            </m:r>
                          </m:fName>
                          <m:e>
                            <m:d>
                              <m:dPr>
                                <m:begChr m:val="["/>
                                <m:endChr m:val="]"/>
                                <m:ctrlPr>
                                  <a:rPr kumimoji="1" lang="en-US" altLang="zh-CN" sz="3600" i="1">
                                    <a:latin typeface="Cambria Math" panose="02040503050406030204" pitchFamily="18" charset="0"/>
                                  </a:rPr>
                                </m:ctrlPr>
                              </m:dPr>
                              <m:e>
                                <m:r>
                                  <a:rPr kumimoji="1" lang="en-US" altLang="zh-CN" sz="3600" i="1">
                                    <a:latin typeface="Cambria Math" charset="0"/>
                                  </a:rPr>
                                  <m:t>𝐸</m:t>
                                </m:r>
                                <m:r>
                                  <a:rPr kumimoji="1" lang="en-US" altLang="zh-CN" sz="3600" b="0" i="1" smtClean="0">
                                    <a:latin typeface="Cambria Math" charset="0"/>
                                  </a:rPr>
                                  <m:t>∣</m:t>
                                </m:r>
                                <m:r>
                                  <a:rPr kumimoji="1" lang="en-US" altLang="zh-CN" sz="3600" b="0" i="1" smtClean="0">
                                    <a:latin typeface="Cambria Math" charset="0"/>
                                  </a:rPr>
                                  <m:t>𝐹</m:t>
                                </m:r>
                              </m:e>
                            </m:d>
                            <m:func>
                              <m:funcPr>
                                <m:ctrlPr>
                                  <a:rPr kumimoji="1" lang="en-US" altLang="zh-CN" sz="3600" b="0" i="1" smtClean="0">
                                    <a:latin typeface="Cambria Math" panose="02040503050406030204" pitchFamily="18" charset="0"/>
                                  </a:rPr>
                                </m:ctrlPr>
                              </m:funcPr>
                              <m:fName>
                                <m:r>
                                  <m:rPr>
                                    <m:sty m:val="p"/>
                                  </m:rPr>
                                  <a:rPr kumimoji="1" lang="en-US" altLang="zh-CN" sz="3600" b="0" i="0" smtClean="0">
                                    <a:latin typeface="Cambria Math" charset="0"/>
                                  </a:rPr>
                                  <m:t>Pr</m:t>
                                </m:r>
                              </m:fName>
                              <m:e>
                                <m:d>
                                  <m:dPr>
                                    <m:begChr m:val="["/>
                                    <m:endChr m:val="]"/>
                                    <m:ctrlPr>
                                      <a:rPr kumimoji="1" lang="en-US" altLang="zh-CN" sz="3600" b="0" i="1" smtClean="0">
                                        <a:latin typeface="Cambria Math" panose="02040503050406030204" pitchFamily="18" charset="0"/>
                                      </a:rPr>
                                    </m:ctrlPr>
                                  </m:dPr>
                                  <m:e>
                                    <m:r>
                                      <a:rPr kumimoji="1" lang="en-US" altLang="zh-CN" sz="3600" b="0" i="1" smtClean="0">
                                        <a:latin typeface="Cambria Math" charset="0"/>
                                      </a:rPr>
                                      <m:t>𝐹</m:t>
                                    </m:r>
                                  </m:e>
                                </m:d>
                              </m:e>
                            </m:func>
                            <m:r>
                              <a:rPr kumimoji="1" lang="en-US" altLang="zh-CN" sz="3600" b="0" i="1" smtClean="0">
                                <a:latin typeface="Cambria Math" charset="0"/>
                              </a:rPr>
                              <m:t>+</m:t>
                            </m:r>
                            <m:func>
                              <m:funcPr>
                                <m:ctrlPr>
                                  <a:rPr kumimoji="1" lang="en-US" altLang="zh-CN" sz="3600" b="0" i="1" smtClean="0">
                                    <a:latin typeface="Cambria Math" panose="02040503050406030204" pitchFamily="18" charset="0"/>
                                  </a:rPr>
                                </m:ctrlPr>
                              </m:funcPr>
                              <m:fName>
                                <m:r>
                                  <m:rPr>
                                    <m:sty m:val="p"/>
                                  </m:rPr>
                                  <a:rPr kumimoji="1" lang="en-US" altLang="zh-CN" sz="3600" b="0" i="0" smtClean="0">
                                    <a:latin typeface="Cambria Math" charset="0"/>
                                  </a:rPr>
                                  <m:t>Pr</m:t>
                                </m:r>
                              </m:fName>
                              <m:e>
                                <m:r>
                                  <a:rPr kumimoji="1" lang="en-US" altLang="zh-CN" sz="3600" b="0" i="1" smtClean="0">
                                    <a:latin typeface="Cambria Math" charset="0"/>
                                  </a:rPr>
                                  <m:t>[</m:t>
                                </m:r>
                                <m:r>
                                  <a:rPr kumimoji="1" lang="en-US" altLang="zh-CN" sz="3600" b="0" i="1" smtClean="0">
                                    <a:latin typeface="Cambria Math" charset="0"/>
                                  </a:rPr>
                                  <m:t>𝐸</m:t>
                                </m:r>
                                <m:r>
                                  <a:rPr kumimoji="1" lang="en-US" altLang="zh-CN" sz="3600" b="0" i="1" smtClean="0">
                                    <a:latin typeface="Cambria Math" charset="0"/>
                                  </a:rPr>
                                  <m:t>∣</m:t>
                                </m:r>
                                <m:acc>
                                  <m:accPr>
                                    <m:chr m:val="̅"/>
                                    <m:ctrlPr>
                                      <a:rPr kumimoji="1" lang="en-US" altLang="zh-CN" sz="3600" b="0" i="1" smtClean="0">
                                        <a:latin typeface="Cambria Math" panose="02040503050406030204" pitchFamily="18" charset="0"/>
                                      </a:rPr>
                                    </m:ctrlPr>
                                  </m:accPr>
                                  <m:e>
                                    <m:r>
                                      <a:rPr kumimoji="1" lang="en-US" altLang="zh-CN" sz="3600" b="0" i="1" smtClean="0">
                                        <a:latin typeface="Cambria Math" charset="0"/>
                                      </a:rPr>
                                      <m:t>𝐹</m:t>
                                    </m:r>
                                  </m:e>
                                </m:acc>
                                <m:r>
                                  <a:rPr kumimoji="1" lang="en-US" altLang="zh-CN" sz="3600" b="0" i="1" smtClean="0">
                                    <a:latin typeface="Cambria Math" charset="0"/>
                                  </a:rPr>
                                  <m:t>]</m:t>
                                </m:r>
                              </m:e>
                            </m:func>
                            <m:r>
                              <m:rPr>
                                <m:sty m:val="p"/>
                              </m:rPr>
                              <a:rPr kumimoji="1" lang="en-US" altLang="zh-CN" sz="3600" b="0" i="0" smtClean="0">
                                <a:latin typeface="Cambria Math" charset="0"/>
                              </a:rPr>
                              <m:t>Pr</m:t>
                            </m:r>
                            <m:r>
                              <a:rPr kumimoji="1" lang="en-US" altLang="zh-CN" sz="3600" b="0" i="1" smtClean="0">
                                <a:latin typeface="Cambria Math" charset="0"/>
                              </a:rPr>
                              <m:t>⁡[</m:t>
                            </m:r>
                            <m:acc>
                              <m:accPr>
                                <m:chr m:val="̅"/>
                                <m:ctrlPr>
                                  <a:rPr kumimoji="1" lang="en-US" altLang="zh-CN" sz="3600" b="0" i="1" smtClean="0">
                                    <a:latin typeface="Cambria Math" panose="02040503050406030204" pitchFamily="18" charset="0"/>
                                  </a:rPr>
                                </m:ctrlPr>
                              </m:accPr>
                              <m:e>
                                <m:r>
                                  <a:rPr kumimoji="1" lang="en-US" altLang="zh-CN" sz="3600" b="0" i="1" smtClean="0">
                                    <a:latin typeface="Cambria Math" charset="0"/>
                                  </a:rPr>
                                  <m:t>𝐹</m:t>
                                </m:r>
                              </m:e>
                            </m:acc>
                            <m:r>
                              <a:rPr kumimoji="1" lang="en-US" altLang="zh-CN" sz="3600" b="0" i="1" smtClean="0">
                                <a:latin typeface="Cambria Math" charset="0"/>
                              </a:rPr>
                              <m:t>]</m:t>
                            </m:r>
                          </m:e>
                        </m:func>
                      </m:den>
                    </m:f>
                  </m:oMath>
                </a14:m>
                <a:endParaRPr kumimoji="1" lang="zh-CN" altLang="en-US" dirty="0"/>
              </a:p>
              <a:p>
                <a:pPr marL="0"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2222" t="-229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a:t>
            </a:r>
          </a:p>
        </p:txBody>
      </p:sp>
    </p:spTree>
    <p:extLst>
      <p:ext uri="{BB962C8B-B14F-4D97-AF65-F5344CB8AC3E}">
        <p14:creationId xmlns:p14="http://schemas.microsoft.com/office/powerpoint/2010/main" val="86514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由条件概率定义</a:t>
                </a:r>
              </a:p>
              <a:p>
                <a:pPr marL="0" indent="0">
                  <a:buNone/>
                </a:pPr>
                <a14:m>
                  <m:oMathPara xmlns:m="http://schemas.openxmlformats.org/officeDocument/2006/math">
                    <m:oMathParaPr>
                      <m:jc m:val="centerGroup"/>
                    </m:oMathParaPr>
                    <m:oMath xmlns:m="http://schemas.openxmlformats.org/officeDocument/2006/math">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sepChr m:val="∣"/>
                              <m:ctrlPr>
                                <a:rPr kumimoji="1" lang="en-US" altLang="zh-CN" i="1">
                                  <a:latin typeface="Cambria Math" panose="02040503050406030204" pitchFamily="18" charset="0"/>
                                </a:rPr>
                              </m:ctrlPr>
                            </m:dPr>
                            <m:e>
                              <m:r>
                                <a:rPr kumimoji="1" lang="en-US" altLang="zh-CN" i="1">
                                  <a:latin typeface="Cambria Math" charset="0"/>
                                </a:rPr>
                                <m:t>𝐹</m:t>
                              </m:r>
                            </m:e>
                            <m:e>
                              <m:r>
                                <a:rPr kumimoji="1" lang="en-US" altLang="zh-CN" i="1">
                                  <a:latin typeface="Cambria Math" charset="0"/>
                                </a:rPr>
                                <m:t>𝐸</m:t>
                              </m:r>
                            </m:e>
                          </m:d>
                        </m:e>
                      </m:func>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𝐸</m:t>
                              </m:r>
                            </m:e>
                          </m:d>
                        </m:e>
                      </m:fun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𝐹</m:t>
                              </m:r>
                              <m:r>
                                <a:rPr kumimoji="1" lang="en-US" altLang="zh-CN" i="1">
                                  <a:latin typeface="Cambria Math" charset="0"/>
                                </a:rPr>
                                <m:t>∩</m:t>
                              </m:r>
                              <m:r>
                                <a:rPr kumimoji="1" lang="en-US" altLang="zh-CN" i="1">
                                  <a:latin typeface="Cambria Math" charset="0"/>
                                </a:rPr>
                                <m:t>𝐸</m:t>
                              </m:r>
                            </m:e>
                          </m:d>
                        </m:e>
                      </m:func>
                    </m:oMath>
                  </m:oMathPara>
                </a14:m>
                <a:endParaRPr kumimoji="1" lang="zh-CN" altLang="en-US" i="1" dirty="0">
                  <a:latin typeface="Cambria Math" charset="0"/>
                </a:endParaRPr>
              </a:p>
              <a:p>
                <a:pPr marL="0" indent="0">
                  <a:buNone/>
                </a:pPr>
                <a14:m>
                  <m:oMathPara xmlns:m="http://schemas.openxmlformats.org/officeDocument/2006/math">
                    <m:oMathParaPr>
                      <m:jc m:val="centerGroup"/>
                    </m:oMathParaPr>
                    <m:oMath xmlns:m="http://schemas.openxmlformats.org/officeDocument/2006/math">
                      <m:r>
                        <a:rPr kumimoji="1" lang="zh-CN" altLang="en-US" i="1">
                          <a:latin typeface="Cambria Math" charset="0"/>
                        </a:rPr>
                        <m:t>           </m:t>
                      </m:r>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𝐸</m:t>
                              </m:r>
                              <m:r>
                                <a:rPr kumimoji="1" lang="en-US" altLang="zh-CN" i="1">
                                  <a:latin typeface="Cambria Math" charset="0"/>
                                </a:rPr>
                                <m:t>∩</m:t>
                              </m:r>
                              <m:r>
                                <m:rPr>
                                  <m:sty m:val="p"/>
                                </m:rPr>
                                <a:rPr kumimoji="1" lang="en-US" altLang="zh-CN" i="1">
                                  <a:latin typeface="Cambria Math" charset="0"/>
                                </a:rPr>
                                <m:t>F</m:t>
                              </m:r>
                            </m:e>
                          </m:d>
                        </m:e>
                      </m:fun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sepChr m:val="∣"/>
                              <m:ctrlPr>
                                <a:rPr kumimoji="1" lang="en-US" altLang="zh-CN" i="1">
                                  <a:latin typeface="Cambria Math" panose="02040503050406030204" pitchFamily="18" charset="0"/>
                                </a:rPr>
                              </m:ctrlPr>
                            </m:dPr>
                            <m:e>
                              <m:r>
                                <a:rPr kumimoji="1" lang="en-US" altLang="zh-CN" b="0" i="1" smtClean="0">
                                  <a:latin typeface="Cambria Math" charset="0"/>
                                </a:rPr>
                                <m:t>𝐸</m:t>
                              </m:r>
                            </m:e>
                            <m:e>
                              <m:r>
                                <a:rPr kumimoji="1" lang="en-US" altLang="zh-CN" b="0" i="1" smtClean="0">
                                  <a:latin typeface="Cambria Math" charset="0"/>
                                </a:rPr>
                                <m:t>𝐹</m:t>
                              </m:r>
                            </m:e>
                          </m:d>
                        </m:e>
                      </m:func>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b="0" i="1" smtClean="0">
                                  <a:latin typeface="Cambria Math" charset="0"/>
                                </a:rPr>
                                <m:t>𝐹</m:t>
                              </m:r>
                            </m:e>
                          </m:d>
                        </m:e>
                      </m:func>
                    </m:oMath>
                  </m:oMathPara>
                </a14:m>
                <a:endParaRPr kumimoji="1" lang="zh-CN" altLang="en-US" dirty="0"/>
              </a:p>
              <a:p>
                <a:r>
                  <a:rPr kumimoji="1" lang="zh-CN" altLang="en-US" dirty="0"/>
                  <a:t>又</a:t>
                </a:r>
              </a:p>
              <a:p>
                <a:pPr marL="0" indent="0">
                  <a:buNone/>
                </a:pPr>
                <a:r>
                  <a:rPr kumimoji="1" lang="zh-CN" altLang="en-US" dirty="0"/>
                  <a:t>      </a:t>
                </a:r>
                <a14:m>
                  <m:oMath xmlns:m="http://schemas.openxmlformats.org/officeDocument/2006/math">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r>
                          <a:rPr kumimoji="1" lang="en-US" altLang="zh-CN" b="0" i="1" smtClean="0">
                            <a:latin typeface="Cambria Math" charset="0"/>
                          </a:rPr>
                          <m:t>[</m:t>
                        </m:r>
                        <m:r>
                          <a:rPr kumimoji="1" lang="en-US" altLang="zh-CN" b="0" i="1" smtClean="0">
                            <a:latin typeface="Cambria Math" charset="0"/>
                          </a:rPr>
                          <m:t>𝐸</m:t>
                        </m:r>
                        <m:r>
                          <a:rPr kumimoji="1" lang="en-US" altLang="zh-CN" b="0" i="1" smtClean="0">
                            <a:latin typeface="Cambria Math" charset="0"/>
                          </a:rPr>
                          <m:t>]</m:t>
                        </m:r>
                      </m:e>
                    </m:func>
                    <m:r>
                      <a:rPr kumimoji="1" lang="en-US" altLang="zh-CN" b="0" i="1" smtClean="0">
                        <a:latin typeface="Cambria Math" charset="0"/>
                      </a:rPr>
                      <m:t>=</m:t>
                    </m:r>
                    <m:func>
                      <m:funcPr>
                        <m:ctrlPr>
                          <a:rPr kumimoji="1" lang="en-US" altLang="zh-CN" i="1" smtClean="0">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b="0" i="1" smtClean="0">
                                    <a:latin typeface="Cambria Math" panose="02040503050406030204" pitchFamily="18" charset="0"/>
                                  </a:rPr>
                                </m:ctrlPr>
                              </m:dPr>
                              <m:e>
                                <m:r>
                                  <a:rPr kumimoji="1" lang="en-US" altLang="zh-CN" i="1">
                                    <a:latin typeface="Cambria Math" charset="0"/>
                                  </a:rPr>
                                  <m:t>𝐸</m:t>
                                </m:r>
                                <m:r>
                                  <a:rPr kumimoji="1" lang="en-US" altLang="zh-CN" b="0" i="1" smtClean="0">
                                    <a:latin typeface="Cambria Math" charset="0"/>
                                  </a:rPr>
                                  <m:t>∩</m:t>
                                </m:r>
                                <m:r>
                                  <a:rPr kumimoji="1" lang="en-US" altLang="zh-CN" b="0" i="1" smtClean="0">
                                    <a:latin typeface="Cambria Math" charset="0"/>
                                  </a:rPr>
                                  <m:t>𝐹</m:t>
                                </m:r>
                              </m:e>
                            </m:d>
                            <m:r>
                              <a:rPr kumimoji="1" lang="en-US" altLang="zh-CN" b="0" i="1" smtClean="0">
                                <a:latin typeface="Cambria Math" charset="0"/>
                              </a:rPr>
                              <m:t>∪(</m:t>
                            </m:r>
                            <m:r>
                              <a:rPr kumimoji="1" lang="en-US" altLang="zh-CN" b="0" i="1" smtClean="0">
                                <a:latin typeface="Cambria Math" charset="0"/>
                              </a:rPr>
                              <m:t>𝐸</m:t>
                            </m:r>
                            <m:r>
                              <a:rPr kumimoji="1" lang="en-US" altLang="zh-CN" i="1">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𝐹</m:t>
                                </m:r>
                              </m:e>
                            </m:acc>
                            <m:r>
                              <a:rPr kumimoji="1" lang="en-US" altLang="zh-CN" b="0" i="1" smtClean="0">
                                <a:latin typeface="Cambria Math" charset="0"/>
                              </a:rPr>
                              <m:t>)</m:t>
                            </m:r>
                          </m:e>
                        </m:d>
                      </m:e>
                    </m:func>
                  </m:oMath>
                </a14:m>
                <a:br>
                  <a:rPr kumimoji="1" lang="zh-CN" altLang="en-US" i="1" dirty="0">
                    <a:latin typeface="Cambria Math" charset="0"/>
                  </a:rPr>
                </a:br>
                <a14:m>
                  <m:oMathPara xmlns:m="http://schemas.openxmlformats.org/officeDocument/2006/math">
                    <m:oMathParaPr>
                      <m:jc m:val="centerGroup"/>
                    </m:oMathParaPr>
                    <m:oMath xmlns:m="http://schemas.openxmlformats.org/officeDocument/2006/math">
                      <m:r>
                        <a:rPr kumimoji="1" lang="zh-CN" altLang="en-US" b="0" i="1" smtClean="0">
                          <a:latin typeface="Cambria Math" charset="0"/>
                        </a:rPr>
                        <m:t>   </m:t>
                      </m:r>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i="1">
                                      <a:latin typeface="Cambria Math" charset="0"/>
                                    </a:rPr>
                                    <m:t>𝐸</m:t>
                                  </m:r>
                                  <m:r>
                                    <a:rPr kumimoji="1" lang="en-US" altLang="zh-CN" i="1">
                                      <a:latin typeface="Cambria Math" charset="0"/>
                                    </a:rPr>
                                    <m:t>∩</m:t>
                                  </m:r>
                                  <m:r>
                                    <a:rPr kumimoji="1" lang="en-US" altLang="zh-CN" i="1">
                                      <a:latin typeface="Cambria Math" charset="0"/>
                                    </a:rPr>
                                    <m:t>𝐹</m:t>
                                  </m:r>
                                </m:e>
                              </m:d>
                            </m:e>
                          </m:d>
                        </m:e>
                      </m:func>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i="1">
                                      <a:latin typeface="Cambria Math" charset="0"/>
                                    </a:rPr>
                                    <m:t>𝐸</m:t>
                                  </m:r>
                                  <m:r>
                                    <a:rPr kumimoji="1" lang="en-US" altLang="zh-CN" i="1">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𝐹</m:t>
                                      </m:r>
                                    </m:e>
                                  </m:acc>
                                </m:e>
                              </m:d>
                            </m:e>
                          </m:d>
                        </m:e>
                      </m:func>
                    </m:oMath>
                  </m:oMathPara>
                </a14:m>
                <a:endParaRPr kumimoji="1" lang="zh-CN" altLang="en-US" i="1" dirty="0">
                  <a:latin typeface="Cambria Math" charset="0"/>
                </a:endParaRPr>
              </a:p>
              <a:p>
                <a:pPr marL="0" indent="0">
                  <a:buNone/>
                </a:pPr>
                <a:r>
                  <a:rPr kumimoji="1" lang="zh-CN" altLang="en-US" b="0" dirty="0"/>
                  <a:t>                </a:t>
                </a:r>
                <a14:m>
                  <m:oMath xmlns:m="http://schemas.openxmlformats.org/officeDocument/2006/math">
                    <m:r>
                      <a:rPr kumimoji="1" lang="zh-CN" altLang="en-US" b="0" i="1" smtClean="0">
                        <a:latin typeface="Cambria Math" charset="0"/>
                      </a:rPr>
                      <m:t> </m:t>
                    </m:r>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𝐸</m:t>
                            </m:r>
                            <m:r>
                              <a:rPr kumimoji="1" lang="en-US" altLang="zh-CN" i="1">
                                <a:latin typeface="Cambria Math" charset="0"/>
                              </a:rPr>
                              <m:t>∣</m:t>
                            </m:r>
                            <m:r>
                              <a:rPr kumimoji="1" lang="en-US" altLang="zh-CN" i="1">
                                <a:latin typeface="Cambria Math" charset="0"/>
                              </a:rPr>
                              <m:t>𝐹</m:t>
                            </m:r>
                          </m:e>
                        </m:d>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𝐹</m:t>
                                </m:r>
                              </m:e>
                            </m:d>
                          </m:e>
                        </m:fun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r>
                              <a:rPr kumimoji="1" lang="en-US" altLang="zh-CN" i="1">
                                <a:latin typeface="Cambria Math" charset="0"/>
                              </a:rPr>
                              <m:t>[</m:t>
                            </m:r>
                            <m:r>
                              <a:rPr kumimoji="1" lang="en-US" altLang="zh-CN" i="1">
                                <a:latin typeface="Cambria Math" charset="0"/>
                              </a:rPr>
                              <m:t>𝐸</m:t>
                            </m:r>
                            <m:r>
                              <a:rPr kumimoji="1" lang="en-US" altLang="zh-CN" i="1">
                                <a:latin typeface="Cambria Math" charset="0"/>
                              </a:rPr>
                              <m:t>∣</m:t>
                            </m:r>
                            <m:acc>
                              <m:accPr>
                                <m:chr m:val="̅"/>
                                <m:ctrlPr>
                                  <a:rPr kumimoji="1" lang="en-US" altLang="zh-CN" i="1">
                                    <a:latin typeface="Cambria Math" panose="02040503050406030204" pitchFamily="18" charset="0"/>
                                  </a:rPr>
                                </m:ctrlPr>
                              </m:accPr>
                              <m:e>
                                <m:r>
                                  <a:rPr kumimoji="1" lang="en-US" altLang="zh-CN" i="1">
                                    <a:latin typeface="Cambria Math" charset="0"/>
                                  </a:rPr>
                                  <m:t>𝐹</m:t>
                                </m:r>
                              </m:e>
                            </m:acc>
                            <m:r>
                              <a:rPr kumimoji="1" lang="en-US" altLang="zh-CN" i="1">
                                <a:latin typeface="Cambria Math" charset="0"/>
                              </a:rPr>
                              <m:t>]</m:t>
                            </m:r>
                          </m:e>
                        </m:func>
                        <m:r>
                          <m:rPr>
                            <m:sty m:val="p"/>
                          </m:rPr>
                          <a:rPr kumimoji="1" lang="en-US" altLang="zh-CN">
                            <a:latin typeface="Cambria Math" charset="0"/>
                          </a:rPr>
                          <m:t>Pr</m:t>
                        </m:r>
                        <m:r>
                          <a:rPr kumimoji="1" lang="en-US" altLang="zh-CN" i="1">
                            <a:latin typeface="Cambria Math" charset="0"/>
                          </a:rPr>
                          <m:t>⁡[</m:t>
                        </m:r>
                        <m:acc>
                          <m:accPr>
                            <m:chr m:val="̅"/>
                            <m:ctrlPr>
                              <a:rPr kumimoji="1" lang="en-US" altLang="zh-CN" i="1">
                                <a:latin typeface="Cambria Math" panose="02040503050406030204" pitchFamily="18" charset="0"/>
                              </a:rPr>
                            </m:ctrlPr>
                          </m:accPr>
                          <m:e>
                            <m:r>
                              <a:rPr kumimoji="1" lang="en-US" altLang="zh-CN" i="1">
                                <a:latin typeface="Cambria Math" charset="0"/>
                              </a:rPr>
                              <m:t>𝐹</m:t>
                            </m:r>
                          </m:e>
                        </m:acc>
                        <m:r>
                          <a:rPr kumimoji="1" lang="en-US" altLang="zh-CN" i="1">
                            <a:latin typeface="Cambria Math" charset="0"/>
                          </a:rPr>
                          <m:t>]</m:t>
                        </m:r>
                      </m:e>
                    </m:func>
                  </m:oMath>
                </a14:m>
                <a:r>
                  <a:rPr kumimoji="1" lang="zh-CN" altLang="en-US" dirty="0"/>
                  <a:t> </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贝叶斯定理的推导</a:t>
            </a:r>
            <a:endParaRPr kumimoji="1" lang="zh-CN" altLang="en-US" dirty="0"/>
          </a:p>
        </p:txBody>
      </p:sp>
    </p:spTree>
    <p:extLst>
      <p:ext uri="{BB962C8B-B14F-4D97-AF65-F5344CB8AC3E}">
        <p14:creationId xmlns:p14="http://schemas.microsoft.com/office/powerpoint/2010/main" val="98293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kumimoji="1" lang="zh-CN" altLang="en-US" b="1" dirty="0"/>
              <a:t>概率分析：示例</a:t>
            </a:r>
            <a:endParaRPr kumimoji="1" lang="en-US" altLang="zh-CN" b="1" dirty="0"/>
          </a:p>
          <a:p>
            <a:pPr>
              <a:lnSpc>
                <a:spcPct val="150000"/>
              </a:lnSpc>
            </a:pPr>
            <a:r>
              <a:rPr kumimoji="1" lang="zh-CN" altLang="en-US" b="1" dirty="0"/>
              <a:t>概率分析：基本方法</a:t>
            </a:r>
            <a:endParaRPr kumimoji="1" lang="en-US" altLang="zh-CN" b="1" dirty="0"/>
          </a:p>
          <a:p>
            <a:pPr>
              <a:lnSpc>
                <a:spcPct val="150000"/>
              </a:lnSpc>
            </a:pPr>
            <a:r>
              <a:rPr kumimoji="1" lang="zh-CN" altLang="en-US" b="1" dirty="0"/>
              <a:t>条件概率与贝叶斯定理</a:t>
            </a:r>
          </a:p>
          <a:p>
            <a:pPr>
              <a:lnSpc>
                <a:spcPct val="150000"/>
              </a:lnSpc>
            </a:pPr>
            <a:r>
              <a:rPr kumimoji="1" lang="zh-CN" altLang="en-US" b="1" dirty="0"/>
              <a:t>随机变量及其期望与方差</a:t>
            </a:r>
          </a:p>
        </p:txBody>
      </p:sp>
      <p:sp>
        <p:nvSpPr>
          <p:cNvPr id="3" name="标题 2"/>
          <p:cNvSpPr>
            <a:spLocks noGrp="1"/>
          </p:cNvSpPr>
          <p:nvPr>
            <p:ph type="title"/>
          </p:nvPr>
        </p:nvSpPr>
        <p:spPr/>
        <p:txBody>
          <a:bodyPr/>
          <a:lstStyle/>
          <a:p>
            <a:r>
              <a:rPr kumimoji="1" lang="zh-CN" altLang="en-US" dirty="0"/>
              <a:t>内容提要</a:t>
            </a:r>
          </a:p>
        </p:txBody>
      </p:sp>
    </p:spTree>
    <p:extLst>
      <p:ext uri="{BB962C8B-B14F-4D97-AF65-F5344CB8AC3E}">
        <p14:creationId xmlns:p14="http://schemas.microsoft.com/office/powerpoint/2010/main" val="238962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一些常用说法</a:t>
                </a:r>
              </a:p>
              <a:p>
                <a:pPr lvl="1"/>
                <a14:m>
                  <m:oMath xmlns:m="http://schemas.openxmlformats.org/officeDocument/2006/math">
                    <m:r>
                      <m:rPr>
                        <m:sty m:val="p"/>
                      </m:rPr>
                      <a:rPr kumimoji="1" lang="en-US" altLang="zh-CN" sz="2400" i="0" dirty="0" smtClean="0">
                        <a:latin typeface="Cambria Math" charset="0"/>
                      </a:rPr>
                      <m:t>Pr</m:t>
                    </m:r>
                    <m:r>
                      <a:rPr kumimoji="1" lang="en-US" altLang="zh-CN" sz="2400" b="0" i="1" dirty="0" smtClean="0">
                        <a:latin typeface="Cambria Math" charset="0"/>
                      </a:rPr>
                      <m:t>⁡[</m:t>
                    </m:r>
                    <m:r>
                      <a:rPr kumimoji="1" lang="en-US" altLang="zh-CN" sz="2400" i="1" dirty="0" smtClean="0">
                        <a:latin typeface="Cambria Math" charset="0"/>
                      </a:rPr>
                      <m:t>𝐴</m:t>
                    </m:r>
                    <m:r>
                      <a:rPr kumimoji="1" lang="en-US" altLang="zh-CN" sz="2400" b="0" i="1" dirty="0" smtClean="0">
                        <a:latin typeface="Cambria Math" charset="0"/>
                      </a:rPr>
                      <m:t>]</m:t>
                    </m:r>
                  </m:oMath>
                </a14:m>
                <a:r>
                  <a:rPr kumimoji="1" lang="zh-CN" altLang="en-US" sz="2400" dirty="0"/>
                  <a:t> 是</a:t>
                </a:r>
                <a14:m>
                  <m:oMath xmlns:m="http://schemas.openxmlformats.org/officeDocument/2006/math">
                    <m:r>
                      <a:rPr kumimoji="1" lang="zh-CN" altLang="en-US" sz="2400" dirty="0" smtClean="0">
                        <a:latin typeface="Cambria Math" charset="0"/>
                      </a:rPr>
                      <m:t> </m:t>
                    </m:r>
                    <m:r>
                      <a:rPr kumimoji="1" lang="en-US" altLang="zh-CN" sz="2400" i="1" dirty="0">
                        <a:latin typeface="Cambria Math" charset="0"/>
                      </a:rPr>
                      <m:t>𝐴</m:t>
                    </m:r>
                    <m:r>
                      <a:rPr kumimoji="1" lang="zh-CN" altLang="en-US" sz="2400" b="0" i="1" dirty="0" smtClean="0">
                        <a:latin typeface="Cambria Math" charset="0"/>
                      </a:rPr>
                      <m:t> </m:t>
                    </m:r>
                  </m:oMath>
                </a14:m>
                <a:r>
                  <a:rPr kumimoji="1" lang="zh-CN" altLang="en-US" sz="2400" dirty="0"/>
                  <a:t>的</a:t>
                </a:r>
                <a:r>
                  <a:rPr kumimoji="1" lang="zh-CN" altLang="en-US" sz="2400" b="1" dirty="0">
                    <a:solidFill>
                      <a:srgbClr val="C00000"/>
                    </a:solidFill>
                  </a:rPr>
                  <a:t>先验概率</a:t>
                </a:r>
                <a:r>
                  <a:rPr kumimoji="1" lang="zh-CN" altLang="en-US" sz="2400" dirty="0"/>
                  <a:t>。之所以称为</a:t>
                </a:r>
                <a:r>
                  <a:rPr kumimoji="1" lang="en-US" altLang="zh-CN" sz="2400" dirty="0"/>
                  <a:t>“</a:t>
                </a:r>
                <a:r>
                  <a:rPr kumimoji="1" lang="zh-CN" altLang="en-US" sz="2400" dirty="0"/>
                  <a:t>先验</a:t>
                </a:r>
                <a:r>
                  <a:rPr kumimoji="1" lang="en-US" altLang="zh-CN" sz="2400" dirty="0"/>
                  <a:t>”</a:t>
                </a:r>
                <a:r>
                  <a:rPr kumimoji="1" lang="zh-CN" altLang="en-US" sz="2400" dirty="0"/>
                  <a:t>是因为它不考虑任何</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𝐵</m:t>
                    </m:r>
                    <m:r>
                      <a:rPr kumimoji="1" lang="zh-CN" altLang="en-US" sz="2400" b="0" i="1" dirty="0" smtClean="0">
                        <a:latin typeface="Cambria Math" charset="0"/>
                      </a:rPr>
                      <m:t> </m:t>
                    </m:r>
                  </m:oMath>
                </a14:m>
                <a:r>
                  <a:rPr kumimoji="1" lang="zh-CN" altLang="en-US" sz="2400" dirty="0"/>
                  <a:t>方面的因素。</a:t>
                </a:r>
              </a:p>
              <a:p>
                <a:pPr lvl="1"/>
                <a14:m>
                  <m:oMath xmlns:m="http://schemas.openxmlformats.org/officeDocument/2006/math">
                    <m:r>
                      <m:rPr>
                        <m:sty m:val="p"/>
                      </m:rPr>
                      <a:rPr kumimoji="1" lang="en-US" altLang="zh-CN" sz="2400" dirty="0">
                        <a:latin typeface="Cambria Math" charset="0"/>
                      </a:rPr>
                      <m:t>Pr</m:t>
                    </m:r>
                    <m:r>
                      <a:rPr kumimoji="1" lang="en-US" altLang="zh-CN" sz="2400" i="1" dirty="0">
                        <a:latin typeface="Cambria Math" charset="0"/>
                      </a:rPr>
                      <m:t>⁡[</m:t>
                    </m:r>
                    <m:r>
                      <a:rPr kumimoji="1" lang="en-US" altLang="zh-CN" sz="2400" i="1" dirty="0">
                        <a:latin typeface="Cambria Math" charset="0"/>
                      </a:rPr>
                      <m:t>𝐴</m:t>
                    </m:r>
                    <m:r>
                      <a:rPr kumimoji="1" lang="en-US" altLang="zh-CN" sz="2400" b="0" i="1" dirty="0" smtClean="0">
                        <a:latin typeface="Cambria Math" charset="0"/>
                      </a:rPr>
                      <m:t>∣</m:t>
                    </m:r>
                    <m:r>
                      <a:rPr kumimoji="1" lang="en-US" altLang="zh-CN" sz="2400" b="0" i="1" dirty="0" smtClean="0">
                        <a:latin typeface="Cambria Math" charset="0"/>
                      </a:rPr>
                      <m:t>𝐵</m:t>
                    </m:r>
                    <m:r>
                      <a:rPr kumimoji="1" lang="en-US" altLang="zh-CN" sz="2400" i="1" dirty="0">
                        <a:latin typeface="Cambria Math" charset="0"/>
                      </a:rPr>
                      <m:t>]</m:t>
                    </m:r>
                  </m:oMath>
                </a14:m>
                <a:r>
                  <a:rPr kumimoji="1" lang="zh-CN" altLang="en-US" sz="2400" dirty="0"/>
                  <a:t> 是已知</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𝐵</m:t>
                    </m:r>
                    <m:r>
                      <a:rPr kumimoji="1" lang="zh-CN" altLang="en-US" sz="2400" b="0" i="1" dirty="0" smtClean="0">
                        <a:latin typeface="Cambria Math" charset="0"/>
                      </a:rPr>
                      <m:t> </m:t>
                    </m:r>
                  </m:oMath>
                </a14:m>
                <a:r>
                  <a:rPr kumimoji="1" lang="zh-CN" altLang="en-US" sz="2400" dirty="0"/>
                  <a:t>发生后</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𝐴</m:t>
                    </m:r>
                    <m:r>
                      <a:rPr kumimoji="1" lang="zh-CN" altLang="en-US" sz="2400" b="0" i="1" dirty="0" smtClean="0">
                        <a:latin typeface="Cambria Math" charset="0"/>
                      </a:rPr>
                      <m:t> </m:t>
                    </m:r>
                  </m:oMath>
                </a14:m>
                <a:r>
                  <a:rPr kumimoji="1" lang="zh-CN" altLang="en-US" sz="2400" dirty="0"/>
                  <a:t>的条件概率或</a:t>
                </a:r>
                <a:r>
                  <a:rPr kumimoji="1" lang="zh-CN" altLang="en-US" sz="2400" b="1" dirty="0">
                    <a:solidFill>
                      <a:srgbClr val="C00000"/>
                    </a:solidFill>
                  </a:rPr>
                  <a:t>后验概率</a:t>
                </a:r>
                <a:r>
                  <a:rPr kumimoji="1" lang="zh-CN" altLang="en-US" sz="2400" dirty="0"/>
                  <a:t>。</a:t>
                </a:r>
              </a:p>
              <a:p>
                <a:pPr lvl="1"/>
                <a14:m>
                  <m:oMath xmlns:m="http://schemas.openxmlformats.org/officeDocument/2006/math">
                    <m:r>
                      <m:rPr>
                        <m:sty m:val="p"/>
                      </m:rPr>
                      <a:rPr kumimoji="1" lang="en-US" altLang="zh-CN" sz="2400" dirty="0">
                        <a:latin typeface="Cambria Math" charset="0"/>
                      </a:rPr>
                      <m:t>Pr</m:t>
                    </m:r>
                    <m:r>
                      <a:rPr kumimoji="1" lang="en-US" altLang="zh-CN" sz="2400" i="1" dirty="0">
                        <a:latin typeface="Cambria Math" charset="0"/>
                      </a:rPr>
                      <m:t>⁡[</m:t>
                    </m:r>
                    <m:r>
                      <a:rPr kumimoji="1" lang="en-US" altLang="zh-CN" sz="2400" i="1" dirty="0" smtClean="0">
                        <a:latin typeface="Cambria Math" charset="0"/>
                      </a:rPr>
                      <m:t>𝐵</m:t>
                    </m:r>
                    <m:r>
                      <a:rPr kumimoji="1" lang="en-US" altLang="zh-CN" sz="2400" i="1" dirty="0">
                        <a:latin typeface="Cambria Math" charset="0"/>
                      </a:rPr>
                      <m:t>∣</m:t>
                    </m:r>
                    <m:r>
                      <a:rPr kumimoji="1" lang="en-US" altLang="zh-CN" sz="2400" i="1" dirty="0" smtClean="0">
                        <a:latin typeface="Cambria Math" charset="0"/>
                      </a:rPr>
                      <m:t>𝐴</m:t>
                    </m:r>
                    <m:r>
                      <a:rPr kumimoji="1" lang="en-US" altLang="zh-CN" sz="2400" i="1" dirty="0">
                        <a:latin typeface="Cambria Math" charset="0"/>
                      </a:rPr>
                      <m:t>]</m:t>
                    </m:r>
                  </m:oMath>
                </a14:m>
                <a:r>
                  <a:rPr kumimoji="1" lang="zh-CN" altLang="en-US" sz="2400" dirty="0"/>
                  <a:t> 是已知</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𝐴</m:t>
                    </m:r>
                    <m:r>
                      <a:rPr kumimoji="1" lang="zh-CN" altLang="en-US" sz="2400" b="0" i="1" dirty="0" smtClean="0">
                        <a:latin typeface="Cambria Math" charset="0"/>
                      </a:rPr>
                      <m:t> </m:t>
                    </m:r>
                  </m:oMath>
                </a14:m>
                <a:r>
                  <a:rPr kumimoji="1" lang="zh-CN" altLang="en-US" sz="2400" dirty="0"/>
                  <a:t>发生后</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𝐵</m:t>
                    </m:r>
                    <m:r>
                      <a:rPr kumimoji="1" lang="zh-CN" altLang="en-US" sz="2400" b="0" i="1" dirty="0" smtClean="0">
                        <a:latin typeface="Cambria Math" charset="0"/>
                      </a:rPr>
                      <m:t> </m:t>
                    </m:r>
                  </m:oMath>
                </a14:m>
                <a:r>
                  <a:rPr kumimoji="1" lang="zh-CN" altLang="en-US" sz="2400" dirty="0"/>
                  <a:t>的条件概率或</a:t>
                </a:r>
                <a:r>
                  <a:rPr kumimoji="1" lang="zh-CN" altLang="en-US" sz="2400" b="1" dirty="0">
                    <a:solidFill>
                      <a:srgbClr val="C00000"/>
                    </a:solidFill>
                  </a:rPr>
                  <a:t>后验概率</a:t>
                </a:r>
                <a:r>
                  <a:rPr kumimoji="1" lang="zh-CN" altLang="en-US" sz="2400" dirty="0"/>
                  <a:t>。</a:t>
                </a:r>
              </a:p>
              <a:p>
                <a:pPr lvl="1"/>
                <a14:m>
                  <m:oMath xmlns:m="http://schemas.openxmlformats.org/officeDocument/2006/math">
                    <m:r>
                      <m:rPr>
                        <m:sty m:val="p"/>
                      </m:rPr>
                      <a:rPr kumimoji="1" lang="en-US" altLang="zh-CN" sz="2400" dirty="0">
                        <a:latin typeface="Cambria Math" charset="0"/>
                      </a:rPr>
                      <m:t>Pr</m:t>
                    </m:r>
                    <m:r>
                      <a:rPr kumimoji="1" lang="en-US" altLang="zh-CN" sz="2400" i="1" dirty="0">
                        <a:latin typeface="Cambria Math" charset="0"/>
                      </a:rPr>
                      <m:t>⁡[</m:t>
                    </m:r>
                    <m:r>
                      <a:rPr kumimoji="1" lang="en-US" altLang="zh-CN" sz="2400" i="1" dirty="0" smtClean="0">
                        <a:latin typeface="Cambria Math" charset="0"/>
                      </a:rPr>
                      <m:t>𝐵</m:t>
                    </m:r>
                    <m:r>
                      <a:rPr kumimoji="1" lang="en-US" altLang="zh-CN" sz="2400" i="1" dirty="0">
                        <a:latin typeface="Cambria Math" charset="0"/>
                      </a:rPr>
                      <m:t>]</m:t>
                    </m:r>
                  </m:oMath>
                </a14:m>
                <a:r>
                  <a:rPr kumimoji="1" lang="zh-CN" altLang="en-US" sz="2400" dirty="0"/>
                  <a:t> 是</a:t>
                </a:r>
                <a14:m>
                  <m:oMath xmlns:m="http://schemas.openxmlformats.org/officeDocument/2006/math">
                    <m:r>
                      <a:rPr kumimoji="1" lang="zh-CN" altLang="en-US" sz="2400" dirty="0">
                        <a:latin typeface="Cambria Math" charset="0"/>
                      </a:rPr>
                      <m:t> </m:t>
                    </m:r>
                    <m:r>
                      <a:rPr kumimoji="1" lang="en-US" altLang="zh-CN" sz="2400" i="1" dirty="0" smtClean="0">
                        <a:latin typeface="Cambria Math" charset="0"/>
                      </a:rPr>
                      <m:t>𝐵</m:t>
                    </m:r>
                    <m:r>
                      <a:rPr kumimoji="1" lang="zh-CN" altLang="en-US" sz="2400" i="1" dirty="0">
                        <a:latin typeface="Cambria Math" charset="0"/>
                      </a:rPr>
                      <m:t> </m:t>
                    </m:r>
                  </m:oMath>
                </a14:m>
                <a:r>
                  <a:rPr kumimoji="1" lang="zh-CN" altLang="en-US" sz="2400" dirty="0"/>
                  <a:t>的</a:t>
                </a:r>
                <a:r>
                  <a:rPr kumimoji="1" lang="zh-CN" altLang="en-US" sz="2400" b="1" dirty="0">
                    <a:solidFill>
                      <a:srgbClr val="C00000"/>
                    </a:solidFill>
                  </a:rPr>
                  <a:t>先验概率</a:t>
                </a:r>
                <a:r>
                  <a:rPr kumimoji="1" lang="zh-CN" altLang="en-US" sz="2400" dirty="0"/>
                  <a:t>，也作标准化常量（</a:t>
                </a:r>
                <a:r>
                  <a:rPr kumimoji="1" lang="en-US" altLang="zh-CN" sz="2400" dirty="0"/>
                  <a:t>normalizing constant</a:t>
                </a:r>
                <a:r>
                  <a:rPr kumimoji="1" lang="zh-CN" altLang="en-US" sz="2400" dirty="0"/>
                  <a:t>）。</a:t>
                </a:r>
              </a:p>
              <a:p>
                <a:pPr lvl="1"/>
                <a:endParaRPr kumimoji="1"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3369" r="-5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a:t>
            </a:r>
          </a:p>
        </p:txBody>
      </p:sp>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4400" y="4648200"/>
            <a:ext cx="3000355" cy="1811464"/>
          </a:xfrm>
          <a:prstGeom prst="rect">
            <a:avLst/>
          </a:prstGeom>
        </p:spPr>
      </p:pic>
    </p:spTree>
    <p:extLst>
      <p:ext uri="{BB962C8B-B14F-4D97-AF65-F5344CB8AC3E}">
        <p14:creationId xmlns:p14="http://schemas.microsoft.com/office/powerpoint/2010/main" val="16059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eaLnBrk="1" hangingPunct="1">
                  <a:lnSpc>
                    <a:spcPct val="110000"/>
                  </a:lnSpc>
                </a:pPr>
                <a:r>
                  <a:rPr lang="zh-CN" altLang="en-US" sz="2800" dirty="0">
                    <a:ea typeface="宋体" panose="02010600030101010101" pitchFamily="2" charset="-122"/>
                  </a:rPr>
                  <a:t>假设有一种罕见的疾病，</a:t>
                </a:r>
                <a:r>
                  <a:rPr lang="en-US" altLang="zh-CN" sz="2800" dirty="0">
                    <a:ea typeface="宋体" panose="02010600030101010101" pitchFamily="2" charset="-122"/>
                  </a:rPr>
                  <a:t>100,000</a:t>
                </a:r>
                <a:r>
                  <a:rPr lang="zh-CN" altLang="en-US" sz="2800" dirty="0">
                    <a:ea typeface="宋体" panose="02010600030101010101" pitchFamily="2" charset="-122"/>
                  </a:rPr>
                  <a:t>人只有</a:t>
                </a:r>
                <a:r>
                  <a:rPr lang="en-US" altLang="zh-CN" sz="2800" dirty="0">
                    <a:ea typeface="宋体" panose="02010600030101010101" pitchFamily="2" charset="-122"/>
                  </a:rPr>
                  <a:t>1</a:t>
                </a:r>
                <a:r>
                  <a:rPr lang="zh-CN" altLang="en-US" sz="2800" dirty="0">
                    <a:ea typeface="宋体" panose="02010600030101010101" pitchFamily="2" charset="-122"/>
                  </a:rPr>
                  <a:t>人会得这种病。如果某人得了此病，检测准确率高达</a:t>
                </a:r>
                <a:r>
                  <a:rPr lang="en-US" altLang="zh-CN" sz="2800" dirty="0">
                    <a:ea typeface="宋体" panose="02010600030101010101" pitchFamily="2" charset="-122"/>
                  </a:rPr>
                  <a:t>99%</a:t>
                </a:r>
                <a:r>
                  <a:rPr lang="zh-CN" altLang="en-US" sz="2800" dirty="0">
                    <a:ea typeface="宋体" panose="02010600030101010101" pitchFamily="2" charset="-122"/>
                  </a:rPr>
                  <a:t>；如果某人没有得此病，检测准确率为</a:t>
                </a:r>
                <a:r>
                  <a:rPr lang="en-US" altLang="zh-CN" sz="2800" dirty="0">
                    <a:ea typeface="宋体" panose="02010600030101010101" pitchFamily="2" charset="-122"/>
                  </a:rPr>
                  <a:t>99.5%. </a:t>
                </a:r>
              </a:p>
              <a:p>
                <a:pPr lvl="1" eaLnBrk="1" hangingPunct="1">
                  <a:lnSpc>
                    <a:spcPct val="110000"/>
                  </a:lnSpc>
                </a:pPr>
                <a:r>
                  <a:rPr lang="zh-CN" altLang="en-US" sz="2400" dirty="0">
                    <a:ea typeface="宋体" panose="02010600030101010101" pitchFamily="2" charset="-122"/>
                  </a:rPr>
                  <a:t>疾病检测呈阳性，得此病的概率多大？</a:t>
                </a:r>
              </a:p>
              <a:p>
                <a:pPr lvl="1" eaLnBrk="1" hangingPunct="1">
                  <a:lnSpc>
                    <a:spcPct val="110000"/>
                  </a:lnSpc>
                </a:pPr>
                <a:r>
                  <a:rPr lang="zh-CN" altLang="en-US" sz="2400" dirty="0">
                    <a:ea typeface="宋体" panose="02010600030101010101" pitchFamily="2" charset="-122"/>
                  </a:rPr>
                  <a:t>疾病检测呈阴性，没有得此病的概率多大？</a:t>
                </a:r>
              </a:p>
              <a:p>
                <a:pPr marL="457200" lvl="1" indent="0" eaLnBrk="1" hangingPunct="1">
                  <a:lnSpc>
                    <a:spcPct val="110000"/>
                  </a:lnSpc>
                  <a:buNone/>
                </a:pPr>
                <a:endParaRPr lang="zh-CN" altLang="en-US" sz="2400" dirty="0">
                  <a:ea typeface="宋体" panose="02010600030101010101" pitchFamily="2" charset="-122"/>
                </a:endParaRPr>
              </a:p>
              <a:p>
                <a:pPr marL="0" indent="0">
                  <a:buNone/>
                </a:pPr>
                <a:r>
                  <a:rPr kumimoji="1" lang="zh-CN" altLang="en-US" sz="2800" dirty="0"/>
                  <a:t>解：</a:t>
                </a:r>
                <a:r>
                  <a:rPr lang="zh-CN" altLang="en-US" sz="2800" dirty="0">
                    <a:ea typeface="宋体" panose="02010600030101010101" pitchFamily="2" charset="-122"/>
                  </a:rPr>
                  <a:t>设</a:t>
                </a:r>
                <a14:m>
                  <m:oMath xmlns:m="http://schemas.openxmlformats.org/officeDocument/2006/math">
                    <m:r>
                      <a:rPr lang="en-US" altLang="zh-CN" sz="2800" b="0" i="1" dirty="0" smtClean="0">
                        <a:latin typeface="Cambria Math" charset="0"/>
                        <a:ea typeface="宋体" panose="02010600030101010101" pitchFamily="2" charset="-122"/>
                      </a:rPr>
                      <m:t>𝐷</m:t>
                    </m:r>
                  </m:oMath>
                </a14:m>
                <a:r>
                  <a:rPr lang="zh-CN" altLang="en-US" sz="2800" dirty="0">
                    <a:ea typeface="宋体" panose="02010600030101010101" pitchFamily="2" charset="-122"/>
                  </a:rPr>
                  <a:t>是某人得此病的事件，</a:t>
                </a:r>
                <a14:m>
                  <m:oMath xmlns:m="http://schemas.openxmlformats.org/officeDocument/2006/math">
                    <m:r>
                      <a:rPr lang="en-US" altLang="zh-CN" sz="2800" b="0" i="1" dirty="0" smtClean="0">
                        <a:latin typeface="Cambria Math" charset="0"/>
                        <a:ea typeface="宋体" panose="02010600030101010101" pitchFamily="2" charset="-122"/>
                      </a:rPr>
                      <m:t>𝐸</m:t>
                    </m:r>
                  </m:oMath>
                </a14:m>
                <a:r>
                  <a:rPr lang="zh-CN" altLang="en-US" sz="2800" dirty="0">
                    <a:ea typeface="宋体" panose="02010600030101010101" pitchFamily="2" charset="-122"/>
                  </a:rPr>
                  <a:t>是疾病检测呈阳性的事件。需要计算 </a:t>
                </a:r>
                <a14:m>
                  <m:oMath xmlns:m="http://schemas.openxmlformats.org/officeDocument/2006/math">
                    <m:r>
                      <m:rPr>
                        <m:sty m:val="p"/>
                      </m:rPr>
                      <a:rPr lang="en-US" altLang="zh-CN" sz="2800" b="0" i="0" dirty="0" smtClean="0">
                        <a:latin typeface="Cambria Math" charset="0"/>
                        <a:ea typeface="宋体" panose="02010600030101010101" pitchFamily="2" charset="-122"/>
                      </a:rPr>
                      <m:t>Pr</m:t>
                    </m:r>
                    <m:r>
                      <a:rPr lang="en-US" altLang="zh-CN" sz="2800" b="0" i="0" dirty="0" smtClean="0">
                        <a:latin typeface="Cambria Math" charset="0"/>
                        <a:ea typeface="宋体" panose="02010600030101010101" pitchFamily="2" charset="-122"/>
                      </a:rPr>
                      <m:t>[</m:t>
                    </m:r>
                    <m:r>
                      <m:rPr>
                        <m:sty m:val="p"/>
                      </m:rPr>
                      <a:rPr lang="en-US" altLang="zh-CN" sz="2800" b="0" i="0" dirty="0" smtClean="0">
                        <a:latin typeface="Cambria Math" charset="0"/>
                        <a:ea typeface="宋体" panose="02010600030101010101" pitchFamily="2" charset="-122"/>
                      </a:rPr>
                      <m:t>D</m:t>
                    </m:r>
                    <m:r>
                      <a:rPr lang="en-US" altLang="zh-CN" sz="2800" b="0" i="1" dirty="0" smtClean="0">
                        <a:latin typeface="Cambria Math" charset="0"/>
                        <a:ea typeface="宋体" panose="02010600030101010101" pitchFamily="2" charset="-122"/>
                      </a:rPr>
                      <m:t>∣</m:t>
                    </m:r>
                    <m:r>
                      <a:rPr lang="en-US" altLang="zh-CN" sz="2800" b="0" i="1" dirty="0" smtClean="0">
                        <a:latin typeface="Cambria Math" charset="0"/>
                        <a:ea typeface="宋体" panose="02010600030101010101" pitchFamily="2" charset="-122"/>
                      </a:rPr>
                      <m:t>𝐸</m:t>
                    </m:r>
                    <m:r>
                      <a:rPr lang="en-US" altLang="zh-CN" sz="2800" b="0" i="1" dirty="0" smtClean="0">
                        <a:latin typeface="Cambria Math" charset="0"/>
                        <a:ea typeface="宋体" panose="02010600030101010101" pitchFamily="2" charset="-122"/>
                      </a:rPr>
                      <m:t>]</m:t>
                    </m:r>
                  </m:oMath>
                </a14:m>
                <a:r>
                  <a:rPr lang="en-US" altLang="zh-CN" sz="2800" dirty="0">
                    <a:ea typeface="宋体" panose="02010600030101010101" pitchFamily="2" charset="-122"/>
                  </a:rPr>
                  <a:t>, </a:t>
                </a:r>
                <a14:m>
                  <m:oMath xmlns:m="http://schemas.openxmlformats.org/officeDocument/2006/math">
                    <m:r>
                      <m:rPr>
                        <m:sty m:val="p"/>
                      </m:rPr>
                      <a:rPr lang="en-US" altLang="zh-CN" sz="2800" b="0" i="0" dirty="0" smtClean="0">
                        <a:latin typeface="Cambria Math" charset="0"/>
                        <a:ea typeface="宋体" panose="02010600030101010101" pitchFamily="2" charset="-122"/>
                      </a:rPr>
                      <m:t>Pr</m:t>
                    </m:r>
                    <m:r>
                      <a:rPr lang="en-US" altLang="zh-CN" sz="2800" b="0" i="1" dirty="0" smtClean="0">
                        <a:latin typeface="Cambria Math" charset="0"/>
                        <a:ea typeface="宋体" panose="02010600030101010101" pitchFamily="2" charset="-122"/>
                      </a:rPr>
                      <m:t>⁡[</m:t>
                    </m:r>
                    <m:acc>
                      <m:accPr>
                        <m:chr m:val="̅"/>
                        <m:ctrlPr>
                          <a:rPr lang="en-US" altLang="zh-CN" sz="2800" b="0" i="1" dirty="0" smtClean="0">
                            <a:latin typeface="Cambria Math" panose="02040503050406030204" pitchFamily="18" charset="0"/>
                            <a:ea typeface="宋体" panose="02010600030101010101" pitchFamily="2" charset="-122"/>
                          </a:rPr>
                        </m:ctrlPr>
                      </m:accPr>
                      <m:e>
                        <m:r>
                          <a:rPr lang="en-US" altLang="zh-CN" sz="2800" b="0" i="1" dirty="0" smtClean="0">
                            <a:latin typeface="Cambria Math" charset="0"/>
                            <a:ea typeface="宋体" panose="02010600030101010101" pitchFamily="2" charset="-122"/>
                          </a:rPr>
                          <m:t>𝐷</m:t>
                        </m:r>
                      </m:e>
                    </m:acc>
                    <m:r>
                      <a:rPr lang="en-US" altLang="zh-CN" sz="2800" b="0" i="1" dirty="0" smtClean="0">
                        <a:latin typeface="Cambria Math" charset="0"/>
                        <a:ea typeface="宋体" panose="02010600030101010101" pitchFamily="2" charset="-122"/>
                      </a:rPr>
                      <m:t> ∣</m:t>
                    </m:r>
                    <m:acc>
                      <m:accPr>
                        <m:chr m:val="̅"/>
                        <m:ctrlPr>
                          <a:rPr lang="en-US" altLang="zh-CN" sz="2800" b="0" i="1" dirty="0" smtClean="0">
                            <a:latin typeface="Cambria Math" panose="02040503050406030204" pitchFamily="18" charset="0"/>
                            <a:ea typeface="宋体" panose="02010600030101010101" pitchFamily="2" charset="-122"/>
                          </a:rPr>
                        </m:ctrlPr>
                      </m:accPr>
                      <m:e>
                        <m:r>
                          <a:rPr lang="en-US" altLang="zh-CN" sz="2800" b="0" i="1" dirty="0" smtClean="0">
                            <a:latin typeface="Cambria Math" charset="0"/>
                            <a:ea typeface="宋体" panose="02010600030101010101" pitchFamily="2" charset="-122"/>
                          </a:rPr>
                          <m:t>𝐸</m:t>
                        </m:r>
                      </m:e>
                    </m:acc>
                    <m:r>
                      <a:rPr lang="en-US" altLang="zh-CN" sz="2800" b="0" i="1" dirty="0" smtClean="0">
                        <a:latin typeface="Cambria Math" charset="0"/>
                        <a:ea typeface="宋体" panose="02010600030101010101" pitchFamily="2" charset="-122"/>
                      </a:rPr>
                      <m:t>]</m:t>
                    </m:r>
                  </m:oMath>
                </a14:m>
                <a:r>
                  <a:rPr lang="en-US" altLang="zh-CN" sz="2800" dirty="0">
                    <a:ea typeface="宋体" panose="02010600030101010101" pitchFamily="2" charset="-122"/>
                  </a:rPr>
                  <a:t> </a:t>
                </a:r>
                <a:r>
                  <a:rPr lang="zh-CN" altLang="en-US" sz="2800" dirty="0">
                    <a:ea typeface="宋体" panose="02010600030101010101" pitchFamily="2" charset="-122"/>
                  </a:rPr>
                  <a:t>。</a:t>
                </a:r>
                <a:endParaRPr lang="en-US" altLang="zh-CN" sz="2400" dirty="0">
                  <a:ea typeface="宋体" panose="02010600030101010101" pitchFamily="2" charset="-122"/>
                </a:endParaRPr>
              </a:p>
              <a:p>
                <a:pPr marL="0"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1481" t="-1752" r="-259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贝叶斯定理的应用</a:t>
            </a:r>
          </a:p>
        </p:txBody>
      </p:sp>
    </p:spTree>
    <p:extLst>
      <p:ext uri="{BB962C8B-B14F-4D97-AF65-F5344CB8AC3E}">
        <p14:creationId xmlns:p14="http://schemas.microsoft.com/office/powerpoint/2010/main" val="200681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r>
                      <m:rPr>
                        <m:sty m:val="p"/>
                      </m:rPr>
                      <a:rPr kumimoji="1" lang="en-US" altLang="zh-CN" sz="2400" i="1" smtClean="0">
                        <a:latin typeface="Cambria Math" charset="0"/>
                      </a:rPr>
                      <m:t>Pr</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𝐷</m:t>
                        </m:r>
                      </m:e>
                    </m:d>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1</m:t>
                        </m:r>
                      </m:num>
                      <m:den>
                        <m:r>
                          <a:rPr kumimoji="1" lang="en-US" altLang="zh-CN" sz="2400" b="0" i="1" smtClean="0">
                            <a:latin typeface="Cambria Math" charset="0"/>
                          </a:rPr>
                          <m:t>100000</m:t>
                        </m:r>
                      </m:den>
                    </m:f>
                    <m:r>
                      <a:rPr kumimoji="1" lang="en-US" altLang="zh-CN" sz="2400" b="0" i="1" smtClean="0">
                        <a:latin typeface="Cambria Math" charset="0"/>
                      </a:rPr>
                      <m:t>=0.00001,</m:t>
                    </m:r>
                    <m:func>
                      <m:funcPr>
                        <m:ctrlPr>
                          <a:rPr kumimoji="1" lang="en-US" altLang="zh-CN" sz="2400" b="0" i="1" smtClean="0">
                            <a:latin typeface="Cambria Math" panose="02040503050406030204" pitchFamily="18" charset="0"/>
                          </a:rPr>
                        </m:ctrlPr>
                      </m:funcPr>
                      <m:fName>
                        <m:r>
                          <a:rPr kumimoji="1" lang="zh-CN" altLang="en-US" sz="2400" b="0" i="0" smtClean="0">
                            <a:latin typeface="Cambria Math" charset="0"/>
                          </a:rPr>
                          <m:t>  </m:t>
                        </m:r>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charset="0"/>
                                  </a:rPr>
                                  <m:t>𝐷</m:t>
                                </m:r>
                              </m:e>
                            </m:acc>
                          </m:e>
                        </m:d>
                      </m:e>
                    </m:func>
                    <m:r>
                      <a:rPr kumimoji="1" lang="en-US" altLang="zh-CN" sz="2400" b="0" i="1" smtClean="0">
                        <a:latin typeface="Cambria Math" charset="0"/>
                      </a:rPr>
                      <m:t>=1−</m:t>
                    </m:r>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𝐷</m:t>
                            </m:r>
                          </m:e>
                        </m:d>
                      </m:e>
                    </m:func>
                    <m:r>
                      <a:rPr kumimoji="1" lang="en-US" altLang="zh-CN" sz="2400" b="0" i="1" smtClean="0">
                        <a:latin typeface="Cambria Math" charset="0"/>
                      </a:rPr>
                      <m:t>=0.99999</m:t>
                    </m:r>
                  </m:oMath>
                </a14:m>
                <a:endParaRPr kumimoji="1" lang="zh-CN" altLang="en-US" sz="2400" b="0" dirty="0"/>
              </a:p>
              <a:p>
                <a14:m>
                  <m:oMath xmlns:m="http://schemas.openxmlformats.org/officeDocument/2006/math">
                    <m:r>
                      <a:rPr kumimoji="1" lang="en-US" altLang="zh-CN" sz="2400" b="1" i="1">
                        <a:latin typeface="Cambria Math" charset="0"/>
                      </a:rPr>
                      <m:t>𝑷𝒓</m:t>
                    </m:r>
                    <m:d>
                      <m:dPr>
                        <m:begChr m:val="["/>
                        <m:endChr m:val="]"/>
                        <m:ctrlPr>
                          <a:rPr kumimoji="1" lang="en-US" altLang="zh-CN" sz="2400" b="1" i="1">
                            <a:latin typeface="Cambria Math" panose="02040503050406030204" pitchFamily="18" charset="0"/>
                          </a:rPr>
                        </m:ctrlPr>
                      </m:dPr>
                      <m:e>
                        <m:r>
                          <a:rPr kumimoji="1" lang="en-US" altLang="zh-CN" sz="2400" b="1" i="1" smtClean="0">
                            <a:latin typeface="Cambria Math" charset="0"/>
                          </a:rPr>
                          <m:t>𝑬</m:t>
                        </m:r>
                        <m:r>
                          <a:rPr kumimoji="1" lang="en-US" altLang="zh-CN" sz="2400" b="1" i="1" smtClean="0">
                            <a:latin typeface="Cambria Math" charset="0"/>
                          </a:rPr>
                          <m:t>∣</m:t>
                        </m:r>
                        <m:r>
                          <a:rPr kumimoji="1" lang="en-US" altLang="zh-CN" sz="2400" b="1" i="1">
                            <a:latin typeface="Cambria Math" charset="0"/>
                          </a:rPr>
                          <m:t>𝑫</m:t>
                        </m:r>
                      </m:e>
                    </m:d>
                    <m:r>
                      <a:rPr kumimoji="1" lang="en-US" altLang="zh-CN" sz="2400" b="1" i="1">
                        <a:latin typeface="Cambria Math" charset="0"/>
                      </a:rPr>
                      <m:t>=</m:t>
                    </m:r>
                  </m:oMath>
                </a14:m>
                <a:r>
                  <a:rPr kumimoji="1" lang="en-US" altLang="zh-CN" sz="2400" b="1" dirty="0"/>
                  <a:t>0.99</a:t>
                </a:r>
                <a:r>
                  <a:rPr kumimoji="1" lang="en-US" altLang="zh-CN" sz="2400" dirty="0"/>
                  <a:t>,</a:t>
                </a:r>
                <a:r>
                  <a:rPr kumimoji="1" lang="zh-CN" altLang="en-US" sz="2400" dirty="0"/>
                  <a:t>   </a:t>
                </a:r>
                <a14:m>
                  <m:oMath xmlns:m="http://schemas.openxmlformats.org/officeDocument/2006/math">
                    <m:r>
                      <m:rPr>
                        <m:sty m:val="p"/>
                      </m:rPr>
                      <a:rPr kumimoji="1" lang="en-US" altLang="zh-CN" sz="2400" i="1">
                        <a:latin typeface="Cambria Math" charset="0"/>
                      </a:rPr>
                      <m:t>Pr</m:t>
                    </m:r>
                    <m:d>
                      <m:dPr>
                        <m:begChr m:val="["/>
                        <m:endChr m:val="]"/>
                        <m:ctrlPr>
                          <a:rPr kumimoji="1" lang="en-US" altLang="zh-CN" sz="2400" i="1">
                            <a:latin typeface="Cambria Math" panose="02040503050406030204" pitchFamily="18" charset="0"/>
                          </a:rPr>
                        </m:ctrlPr>
                      </m:dPr>
                      <m:e>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charset="0"/>
                              </a:rPr>
                              <m:t>𝐸</m:t>
                            </m:r>
                          </m:e>
                        </m:acc>
                        <m:r>
                          <a:rPr kumimoji="1" lang="en-US" altLang="zh-CN" sz="2400" b="0" i="1" smtClean="0">
                            <a:latin typeface="Cambria Math" charset="0"/>
                          </a:rPr>
                          <m:t>∣</m:t>
                        </m:r>
                        <m:r>
                          <a:rPr kumimoji="1" lang="en-US" altLang="zh-CN" sz="2400" b="0" i="1" smtClean="0">
                            <a:latin typeface="Cambria Math" charset="0"/>
                          </a:rPr>
                          <m:t>𝐷</m:t>
                        </m:r>
                      </m:e>
                    </m:d>
                    <m:r>
                      <a:rPr kumimoji="1" lang="en-US" altLang="zh-CN" sz="2400" i="1">
                        <a:latin typeface="Cambria Math" charset="0"/>
                      </a:rPr>
                      <m:t>=</m:t>
                    </m:r>
                    <m:r>
                      <a:rPr kumimoji="1" lang="en-US" altLang="zh-CN" sz="2400" b="0" i="1" smtClean="0">
                        <a:latin typeface="Cambria Math" charset="0"/>
                      </a:rPr>
                      <m:t>0.01</m:t>
                    </m:r>
                  </m:oMath>
                </a14:m>
                <a:r>
                  <a:rPr kumimoji="1" lang="en-US" altLang="zh-CN" sz="2400" dirty="0"/>
                  <a:t>,</a:t>
                </a:r>
                <a:r>
                  <a:rPr kumimoji="1" lang="zh-CN" altLang="en-US" sz="2400" dirty="0"/>
                  <a:t> </a:t>
                </a:r>
                <a:br>
                  <a:rPr kumimoji="1" lang="zh-CN" altLang="en-US" sz="2400" i="1" dirty="0">
                    <a:latin typeface="Cambria Math" charset="0"/>
                  </a:rPr>
                </a:br>
                <a14:m>
                  <m:oMath xmlns:m="http://schemas.openxmlformats.org/officeDocument/2006/math">
                    <m:r>
                      <m:rPr>
                        <m:sty m:val="p"/>
                      </m:rPr>
                      <a:rPr kumimoji="1" lang="en-US" altLang="zh-CN" sz="2400" i="1">
                        <a:latin typeface="Cambria Math" charset="0"/>
                      </a:rPr>
                      <m:t>Pr</m:t>
                    </m:r>
                    <m:d>
                      <m:dPr>
                        <m:begChr m:val="["/>
                        <m:endChr m:val="]"/>
                        <m:ctrlPr>
                          <a:rPr kumimoji="1" lang="en-US" altLang="zh-CN" sz="2400" i="1">
                            <a:latin typeface="Cambria Math" panose="02040503050406030204" pitchFamily="18" charset="0"/>
                          </a:rPr>
                        </m:ctrlPr>
                      </m:dPr>
                      <m:e>
                        <m:r>
                          <a:rPr kumimoji="1" lang="en-US" altLang="zh-CN" sz="2400" i="1">
                            <a:latin typeface="Cambria Math" charset="0"/>
                          </a:rPr>
                          <m:t>𝐸</m:t>
                        </m:r>
                        <m:r>
                          <a:rPr kumimoji="1" lang="en-US" altLang="zh-CN" sz="2400" i="1">
                            <a:latin typeface="Cambria Math" charset="0"/>
                          </a:rPr>
                          <m:t>∣</m:t>
                        </m:r>
                        <m:acc>
                          <m:accPr>
                            <m:chr m:val="̅"/>
                            <m:ctrlPr>
                              <a:rPr kumimoji="1" lang="en-US" altLang="zh-CN" sz="2400" i="1">
                                <a:latin typeface="Cambria Math" panose="02040503050406030204" pitchFamily="18" charset="0"/>
                              </a:rPr>
                            </m:ctrlPr>
                          </m:accPr>
                          <m:e>
                            <m:r>
                              <a:rPr kumimoji="1" lang="en-US" altLang="zh-CN" sz="2400" i="1">
                                <a:latin typeface="Cambria Math" charset="0"/>
                              </a:rPr>
                              <m:t>𝐷</m:t>
                            </m:r>
                          </m:e>
                        </m:acc>
                      </m:e>
                    </m:d>
                    <m:r>
                      <a:rPr kumimoji="1" lang="en-US" altLang="zh-CN" sz="2400" i="1">
                        <a:latin typeface="Cambria Math" charset="0"/>
                      </a:rPr>
                      <m:t>=</m:t>
                    </m:r>
                  </m:oMath>
                </a14:m>
                <a:r>
                  <a:rPr kumimoji="1" lang="en-US" altLang="zh-CN" sz="2400" dirty="0"/>
                  <a:t>0.005,</a:t>
                </a:r>
                <a:r>
                  <a:rPr kumimoji="1" lang="zh-CN" altLang="en-US" sz="2400" dirty="0"/>
                  <a:t> </a:t>
                </a:r>
                <a14:m>
                  <m:oMath xmlns:m="http://schemas.openxmlformats.org/officeDocument/2006/math">
                    <m:r>
                      <a:rPr kumimoji="1" lang="en-US" altLang="zh-CN" sz="2400" b="1" i="1">
                        <a:latin typeface="Cambria Math" charset="0"/>
                      </a:rPr>
                      <m:t>𝑷𝒓</m:t>
                    </m:r>
                    <m:d>
                      <m:dPr>
                        <m:begChr m:val="["/>
                        <m:endChr m:val="]"/>
                        <m:ctrlPr>
                          <a:rPr kumimoji="1" lang="en-US" altLang="zh-CN" sz="2400" b="1" i="1">
                            <a:latin typeface="Cambria Math" panose="02040503050406030204" pitchFamily="18" charset="0"/>
                          </a:rPr>
                        </m:ctrlPr>
                      </m:dPr>
                      <m:e>
                        <m:acc>
                          <m:accPr>
                            <m:chr m:val="̅"/>
                            <m:ctrlPr>
                              <a:rPr kumimoji="1" lang="en-US" altLang="zh-CN" sz="2400" b="1" i="1">
                                <a:latin typeface="Cambria Math" panose="02040503050406030204" pitchFamily="18" charset="0"/>
                              </a:rPr>
                            </m:ctrlPr>
                          </m:accPr>
                          <m:e>
                            <m:r>
                              <a:rPr kumimoji="1" lang="en-US" altLang="zh-CN" sz="2400" b="1" i="1">
                                <a:latin typeface="Cambria Math" charset="0"/>
                              </a:rPr>
                              <m:t>𝑬</m:t>
                            </m:r>
                          </m:e>
                        </m:acc>
                        <m:r>
                          <a:rPr kumimoji="1" lang="en-US" altLang="zh-CN" sz="2400" b="1" i="1">
                            <a:latin typeface="Cambria Math" charset="0"/>
                          </a:rPr>
                          <m:t>∣</m:t>
                        </m:r>
                        <m:acc>
                          <m:accPr>
                            <m:chr m:val="̅"/>
                            <m:ctrlPr>
                              <a:rPr kumimoji="1" lang="en-US" altLang="zh-CN" sz="2400" b="1" i="1" smtClean="0">
                                <a:latin typeface="Cambria Math" panose="02040503050406030204" pitchFamily="18" charset="0"/>
                              </a:rPr>
                            </m:ctrlPr>
                          </m:accPr>
                          <m:e>
                            <m:r>
                              <a:rPr kumimoji="1" lang="en-US" altLang="zh-CN" sz="2400" b="1" i="1" smtClean="0">
                                <a:latin typeface="Cambria Math" charset="0"/>
                              </a:rPr>
                              <m:t>𝑫</m:t>
                            </m:r>
                          </m:e>
                        </m:acc>
                      </m:e>
                    </m:d>
                    <m:r>
                      <a:rPr kumimoji="1" lang="en-US" altLang="zh-CN" sz="2400" b="1" i="1">
                        <a:latin typeface="Cambria Math" charset="0"/>
                      </a:rPr>
                      <m:t>=</m:t>
                    </m:r>
                    <m:r>
                      <a:rPr kumimoji="1" lang="en-US" altLang="zh-CN" sz="2400" b="1" i="1" smtClean="0">
                        <a:latin typeface="Cambria Math" charset="0"/>
                      </a:rPr>
                      <m:t>𝟎</m:t>
                    </m:r>
                    <m:r>
                      <a:rPr kumimoji="1" lang="en-US" altLang="zh-CN" sz="2400" b="1" i="1" smtClean="0">
                        <a:latin typeface="Cambria Math" charset="0"/>
                      </a:rPr>
                      <m:t>.</m:t>
                    </m:r>
                    <m:r>
                      <a:rPr kumimoji="1" lang="en-US" altLang="zh-CN" sz="2400" b="1" i="1" smtClean="0">
                        <a:latin typeface="Cambria Math" charset="0"/>
                      </a:rPr>
                      <m:t>𝟗𝟗𝟓</m:t>
                    </m:r>
                  </m:oMath>
                </a14:m>
                <a:endParaRPr kumimoji="1" lang="zh-CN" altLang="en-US" sz="2400" b="1" dirty="0"/>
              </a:p>
              <a:p>
                <a:endParaRPr kumimoji="1" lang="zh-CN" altLang="en-US" sz="2400" dirty="0"/>
              </a:p>
              <a:p>
                <a:pPr marL="0" indent="0">
                  <a:buNone/>
                </a:pPr>
                <a14:m>
                  <m:oMath xmlns:m="http://schemas.openxmlformats.org/officeDocument/2006/math">
                    <m:r>
                      <m:rPr>
                        <m:sty m:val="p"/>
                      </m:rPr>
                      <a:rPr kumimoji="1" lang="en-US" altLang="zh-CN" sz="2400" i="1">
                        <a:latin typeface="Cambria Math" charset="0"/>
                      </a:rPr>
                      <m:t>Pr</m:t>
                    </m:r>
                    <m:d>
                      <m:dPr>
                        <m:begChr m:val="["/>
                        <m:endChr m:val="]"/>
                        <m:sepChr m:val="∣"/>
                        <m:ctrlPr>
                          <a:rPr kumimoji="1" lang="en-US" altLang="zh-CN" sz="2400" i="1">
                            <a:latin typeface="Cambria Math" panose="02040503050406030204" pitchFamily="18" charset="0"/>
                          </a:rPr>
                        </m:ctrlPr>
                      </m:dPr>
                      <m:e>
                        <m:r>
                          <a:rPr kumimoji="1" lang="en-US" altLang="zh-CN" sz="2400" b="0" i="1" smtClean="0">
                            <a:latin typeface="Cambria Math" charset="0"/>
                          </a:rPr>
                          <m:t>𝐷</m:t>
                        </m:r>
                      </m:e>
                      <m:e>
                        <m:r>
                          <a:rPr kumimoji="1" lang="en-US" altLang="zh-CN" sz="2400" i="1">
                            <a:latin typeface="Cambria Math" charset="0"/>
                          </a:rPr>
                          <m:t>𝐸</m:t>
                        </m:r>
                      </m:e>
                    </m:d>
                    <m:r>
                      <a:rPr kumimoji="1" lang="en-US" altLang="zh-CN" sz="2400" i="1">
                        <a:latin typeface="Cambria Math" charset="0"/>
                      </a:rPr>
                      <m:t>=</m:t>
                    </m:r>
                    <m:f>
                      <m:fPr>
                        <m:ctrlPr>
                          <a:rPr kumimoji="1" lang="en-US" altLang="zh-CN" sz="2400" i="1">
                            <a:latin typeface="Cambria Math" panose="02040503050406030204" pitchFamily="18" charset="0"/>
                          </a:rPr>
                        </m:ctrlPr>
                      </m:fPr>
                      <m:num>
                        <m:r>
                          <m:rPr>
                            <m:sty m:val="p"/>
                          </m:rPr>
                          <a:rPr kumimoji="1" lang="en-US" altLang="zh-CN" sz="2400">
                            <a:latin typeface="Cambria Math" charset="0"/>
                          </a:rPr>
                          <m:t>Pr</m:t>
                        </m:r>
                        <m:r>
                          <a:rPr kumimoji="1" lang="en-US" altLang="zh-CN" sz="2400" i="1">
                            <a:latin typeface="Cambria Math" charset="0"/>
                          </a:rPr>
                          <m:t>⁡[</m:t>
                        </m:r>
                        <m:r>
                          <a:rPr kumimoji="1" lang="en-US" altLang="zh-CN" sz="2400" b="0" i="1" smtClean="0">
                            <a:latin typeface="Cambria Math" charset="0"/>
                          </a:rPr>
                          <m:t>𝐸</m:t>
                        </m:r>
                        <m:r>
                          <a:rPr kumimoji="1" lang="en-US" altLang="zh-CN" sz="2400" i="1">
                            <a:latin typeface="Cambria Math" charset="0"/>
                          </a:rPr>
                          <m:t>∣</m:t>
                        </m:r>
                        <m:r>
                          <a:rPr kumimoji="1" lang="en-US" altLang="zh-CN" sz="2400" b="0" i="1" smtClean="0">
                            <a:latin typeface="Cambria Math" charset="0"/>
                          </a:rPr>
                          <m:t>𝐷</m:t>
                        </m:r>
                        <m:r>
                          <a:rPr kumimoji="1" lang="en-US" altLang="zh-CN" sz="2400" i="1">
                            <a:latin typeface="Cambria Math"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𝐷</m:t>
                                </m:r>
                              </m:e>
                            </m:d>
                          </m:e>
                        </m:func>
                      </m:num>
                      <m:den>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d>
                              <m:dPr>
                                <m:begChr m:val="["/>
                                <m:endChr m:val="]"/>
                                <m:ctrlPr>
                                  <a:rPr kumimoji="1" lang="en-US" altLang="zh-CN" sz="2400" i="1">
                                    <a:latin typeface="Cambria Math" panose="02040503050406030204" pitchFamily="18" charset="0"/>
                                  </a:rPr>
                                </m:ctrlPr>
                              </m:dPr>
                              <m:e>
                                <m:r>
                                  <a:rPr kumimoji="1" lang="en-US" altLang="zh-CN" sz="2400" i="1">
                                    <a:latin typeface="Cambria Math" charset="0"/>
                                  </a:rPr>
                                  <m:t>𝐸</m:t>
                                </m:r>
                                <m:r>
                                  <a:rPr kumimoji="1" lang="en-US" altLang="zh-CN" sz="2400" i="1">
                                    <a:latin typeface="Cambria Math" charset="0"/>
                                  </a:rPr>
                                  <m:t>∣</m:t>
                                </m:r>
                                <m:r>
                                  <a:rPr kumimoji="1" lang="en-US" altLang="zh-CN" sz="2400" b="0" i="1" smtClean="0">
                                    <a:latin typeface="Cambria Math" charset="0"/>
                                  </a:rPr>
                                  <m:t>𝐷</m:t>
                                </m:r>
                              </m:e>
                            </m:d>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𝐷</m:t>
                                    </m:r>
                                  </m:e>
                                </m:d>
                              </m:e>
                            </m:func>
                            <m:r>
                              <a:rPr kumimoji="1" lang="en-US" altLang="zh-CN" sz="2400" i="1">
                                <a:latin typeface="Cambria Math"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r>
                                  <a:rPr kumimoji="1" lang="en-US" altLang="zh-CN" sz="2400" i="1">
                                    <a:latin typeface="Cambria Math" charset="0"/>
                                  </a:rPr>
                                  <m:t>[</m:t>
                                </m:r>
                                <m:r>
                                  <a:rPr kumimoji="1" lang="en-US" altLang="zh-CN" sz="2400" i="1">
                                    <a:latin typeface="Cambria Math" charset="0"/>
                                  </a:rPr>
                                  <m:t>𝐸</m:t>
                                </m:r>
                                <m:r>
                                  <a:rPr kumimoji="1" lang="en-US" altLang="zh-CN" sz="2400" i="1">
                                    <a:latin typeface="Cambria Math" charset="0"/>
                                  </a:rPr>
                                  <m:t>∣</m:t>
                                </m:r>
                                <m:acc>
                                  <m:accPr>
                                    <m:chr m:val="̅"/>
                                    <m:ctrlPr>
                                      <a:rPr kumimoji="1" lang="en-US" altLang="zh-CN" sz="2400" i="1">
                                        <a:latin typeface="Cambria Math" panose="02040503050406030204" pitchFamily="18" charset="0"/>
                                      </a:rPr>
                                    </m:ctrlPr>
                                  </m:accPr>
                                  <m:e>
                                    <m:r>
                                      <a:rPr kumimoji="1" lang="en-US" altLang="zh-CN" sz="2400" b="0" i="1" smtClean="0">
                                        <a:latin typeface="Cambria Math" charset="0"/>
                                      </a:rPr>
                                      <m:t>𝐷</m:t>
                                    </m:r>
                                  </m:e>
                                </m:acc>
                                <m:r>
                                  <a:rPr kumimoji="1" lang="en-US" altLang="zh-CN" sz="2400" i="1">
                                    <a:latin typeface="Cambria Math" charset="0"/>
                                  </a:rPr>
                                  <m:t>]</m:t>
                                </m:r>
                              </m:e>
                            </m:func>
                            <m:r>
                              <m:rPr>
                                <m:sty m:val="p"/>
                              </m:rPr>
                              <a:rPr kumimoji="1" lang="en-US" altLang="zh-CN" sz="2400">
                                <a:latin typeface="Cambria Math" charset="0"/>
                              </a:rPr>
                              <m:t>Pr</m:t>
                            </m:r>
                            <m:r>
                              <a:rPr kumimoji="1" lang="en-US" altLang="zh-CN" sz="2400" i="1">
                                <a:latin typeface="Cambria Math" charset="0"/>
                              </a:rPr>
                              <m:t>⁡[</m:t>
                            </m:r>
                            <m:acc>
                              <m:accPr>
                                <m:chr m:val="̅"/>
                                <m:ctrlPr>
                                  <a:rPr kumimoji="1" lang="en-US" altLang="zh-CN" sz="2400" i="1">
                                    <a:latin typeface="Cambria Math" panose="02040503050406030204" pitchFamily="18" charset="0"/>
                                  </a:rPr>
                                </m:ctrlPr>
                              </m:accPr>
                              <m:e>
                                <m:r>
                                  <a:rPr kumimoji="1" lang="en-US" altLang="zh-CN" sz="2400" b="0" i="1" smtClean="0">
                                    <a:latin typeface="Cambria Math" charset="0"/>
                                  </a:rPr>
                                  <m:t>𝐷</m:t>
                                </m:r>
                              </m:e>
                            </m:acc>
                            <m:r>
                              <a:rPr kumimoji="1" lang="en-US" altLang="zh-CN" sz="2400" i="1">
                                <a:latin typeface="Cambria Math" charset="0"/>
                              </a:rPr>
                              <m:t>]</m:t>
                            </m:r>
                          </m:e>
                        </m:func>
                      </m:den>
                    </m:f>
                  </m:oMath>
                </a14:m>
                <a:r>
                  <a:rPr kumimoji="1" lang="zh-CN" altLang="en-US" sz="2400" i="1" dirty="0">
                    <a:latin typeface="Cambria Math" charset="0"/>
                  </a:rPr>
                  <a:t> </a:t>
                </a:r>
              </a:p>
              <a:p>
                <a:pPr marL="0" indent="0">
                  <a:buNone/>
                </a:pPr>
                <a:r>
                  <a:rPr kumimoji="1" lang="zh-CN" altLang="en-US" sz="2400" b="0" dirty="0"/>
                  <a:t>	      </a:t>
                </a:r>
                <a14:m>
                  <m:oMath xmlns:m="http://schemas.openxmlformats.org/officeDocument/2006/math">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0.99×0.00001</m:t>
                        </m:r>
                      </m:num>
                      <m:den>
                        <m:r>
                          <a:rPr kumimoji="1" lang="en-US" altLang="zh-CN" sz="2400" b="0" i="1" smtClean="0">
                            <a:latin typeface="Cambria Math" charset="0"/>
                          </a:rPr>
                          <m:t>0.99×0.00001+0.005×0.99999</m:t>
                        </m:r>
                      </m:den>
                    </m:f>
                  </m:oMath>
                </a14:m>
                <a:r>
                  <a:rPr kumimoji="1" lang="zh-CN" altLang="en-US" sz="2400" b="0" i="1" dirty="0">
                    <a:latin typeface="Cambria Math" charset="0"/>
                  </a:rPr>
                  <a:t> </a:t>
                </a:r>
              </a:p>
              <a:p>
                <a:pPr marL="0" indent="0">
                  <a:buNone/>
                </a:pPr>
                <a:r>
                  <a:rPr kumimoji="1" lang="zh-CN" altLang="en-US" sz="2400" b="0" dirty="0"/>
                  <a:t>	      </a:t>
                </a:r>
                <a14:m>
                  <m:oMath xmlns:m="http://schemas.openxmlformats.org/officeDocument/2006/math">
                    <m:r>
                      <a:rPr kumimoji="1" lang="zh-CN" altLang="en-US"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0.002</m:t>
                    </m:r>
                  </m:oMath>
                </a14:m>
                <a:r>
                  <a:rPr kumimoji="1" lang="zh-CN" altLang="en-US" sz="2400" b="0" dirty="0"/>
                  <a:t> </a:t>
                </a:r>
              </a:p>
              <a:p>
                <a:pPr marL="0" indent="0">
                  <a:buNone/>
                </a:pPr>
                <a:endParaRPr kumimoji="1" lang="zh-CN" altLang="en-US" sz="2400" dirty="0"/>
              </a:p>
              <a:p>
                <a:endParaRPr kumimoji="1"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贝叶斯定理的应用（续）</a:t>
            </a:r>
          </a:p>
        </p:txBody>
      </p:sp>
      <p:sp>
        <p:nvSpPr>
          <p:cNvPr id="4" name="TextBox 34"/>
          <p:cNvSpPr txBox="1">
            <a:spLocks noChangeArrowheads="1"/>
          </p:cNvSpPr>
          <p:nvPr/>
        </p:nvSpPr>
        <p:spPr bwMode="auto">
          <a:xfrm>
            <a:off x="3048000" y="5867400"/>
            <a:ext cx="35052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Blip>
                <a:blip r:embed="rId3"/>
              </a:buBlip>
              <a:defRPr kumimoji="1"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Blip>
                <a:blip r:embed="rId4"/>
              </a:buBlip>
              <a:defRPr kumimoji="1" sz="2800">
                <a:solidFill>
                  <a:schemeClr val="accent2"/>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Font typeface="Wingdings" panose="05000000000000000000" pitchFamily="2" charset="2"/>
              <a:buBlip>
                <a:blip r:embed="rId4"/>
              </a:buBlip>
              <a:defRPr kumimoji="1" sz="2400">
                <a:solidFill>
                  <a:schemeClr val="accent2"/>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Blip>
                <a:blip r:embed="rId4"/>
              </a:buBlip>
              <a:defRPr kumimoji="1" sz="2000">
                <a:solidFill>
                  <a:schemeClr val="accent2"/>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400" b="1">
                <a:solidFill>
                  <a:srgbClr val="FF0000"/>
                </a:solidFill>
                <a:latin typeface="Constantia" panose="02030602050306030303" pitchFamily="18" charset="0"/>
              </a:rPr>
              <a:t>呈阳性，也不必太担心！</a:t>
            </a:r>
            <a:endParaRPr kumimoji="0" lang="en-US" altLang="zh-CN" sz="2400" b="1">
              <a:solidFill>
                <a:srgbClr val="FF0000"/>
              </a:solidFill>
              <a:latin typeface="Constantia" panose="02030602050306030303" pitchFamily="18" charset="0"/>
            </a:endParaRPr>
          </a:p>
        </p:txBody>
      </p:sp>
      <p:sp>
        <p:nvSpPr>
          <p:cNvPr id="5" name="TextBox 35"/>
          <p:cNvSpPr txBox="1">
            <a:spLocks noChangeArrowheads="1"/>
          </p:cNvSpPr>
          <p:nvPr/>
        </p:nvSpPr>
        <p:spPr bwMode="auto">
          <a:xfrm>
            <a:off x="5181600" y="5105400"/>
            <a:ext cx="29718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Blip>
                <a:blip r:embed="rId3"/>
              </a:buBlip>
              <a:defRPr kumimoji="1"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Blip>
                <a:blip r:embed="rId4"/>
              </a:buBlip>
              <a:defRPr kumimoji="1" sz="2800">
                <a:solidFill>
                  <a:schemeClr val="accent2"/>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Font typeface="Wingdings" panose="05000000000000000000" pitchFamily="2" charset="2"/>
              <a:buBlip>
                <a:blip r:embed="rId4"/>
              </a:buBlip>
              <a:defRPr kumimoji="1" sz="2400">
                <a:solidFill>
                  <a:schemeClr val="accent2"/>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Blip>
                <a:blip r:embed="rId4"/>
              </a:buBlip>
              <a:defRPr kumimoji="1" sz="2000">
                <a:solidFill>
                  <a:schemeClr val="accent2"/>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400" b="1">
                <a:solidFill>
                  <a:srgbClr val="FF0000"/>
                </a:solidFill>
                <a:latin typeface="Constantia" panose="02030602050306030303" pitchFamily="18" charset="0"/>
              </a:rPr>
              <a:t>为何结果如此小？</a:t>
            </a:r>
            <a:endParaRPr kumimoji="0" lang="en-US" altLang="zh-CN" sz="2400" b="1" dirty="0">
              <a:solidFill>
                <a:srgbClr val="FF0000"/>
              </a:solidFill>
              <a:latin typeface="Constantia" panose="02030602050306030303" pitchFamily="18" charset="0"/>
            </a:endParaRPr>
          </a:p>
        </p:txBody>
      </p:sp>
    </p:spTree>
    <p:extLst>
      <p:ext uri="{BB962C8B-B14F-4D97-AF65-F5344CB8AC3E}">
        <p14:creationId xmlns:p14="http://schemas.microsoft.com/office/powerpoint/2010/main" val="7330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indent="0">
                  <a:buNone/>
                </a:pPr>
                <a14:m>
                  <m:oMath xmlns:m="http://schemas.openxmlformats.org/officeDocument/2006/math">
                    <m:r>
                      <m:rPr>
                        <m:sty m:val="p"/>
                      </m:rPr>
                      <a:rPr kumimoji="1" lang="en-US" altLang="zh-CN" i="1" smtClean="0">
                        <a:latin typeface="Cambria Math" charset="0"/>
                      </a:rPr>
                      <m:t>Pr</m:t>
                    </m:r>
                    <m:d>
                      <m:dPr>
                        <m:begChr m:val="["/>
                        <m:endChr m:val="]"/>
                        <m:sepChr m:val="∣"/>
                        <m:ctrlPr>
                          <a:rPr kumimoji="1" lang="en-US" altLang="zh-CN" i="1">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𝐷</m:t>
                            </m:r>
                          </m:e>
                        </m:acc>
                      </m:e>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𝐸</m:t>
                            </m:r>
                          </m:e>
                        </m:acc>
                      </m:e>
                    </m:d>
                    <m:r>
                      <a:rPr kumimoji="1" lang="en-US" altLang="zh-CN" i="1">
                        <a:latin typeface="Cambria Math" charset="0"/>
                      </a:rPr>
                      <m:t>=</m:t>
                    </m:r>
                    <m:f>
                      <m:fPr>
                        <m:ctrlPr>
                          <a:rPr kumimoji="1" lang="en-US" altLang="zh-CN" i="1">
                            <a:latin typeface="Cambria Math" panose="02040503050406030204" pitchFamily="18" charset="0"/>
                          </a:rPr>
                        </m:ctrlPr>
                      </m:fPr>
                      <m:num>
                        <m:r>
                          <m:rPr>
                            <m:sty m:val="p"/>
                          </m:rPr>
                          <a:rPr kumimoji="1" lang="en-US" altLang="zh-CN">
                            <a:latin typeface="Cambria Math" charset="0"/>
                          </a:rPr>
                          <m:t>Pr</m:t>
                        </m:r>
                        <m:r>
                          <a:rPr kumimoji="1" lang="en-US" altLang="zh-CN" i="1">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𝐸</m:t>
                            </m:r>
                          </m:e>
                        </m:acc>
                        <m:r>
                          <a:rPr kumimoji="1" lang="en-US" altLang="zh-CN" i="1">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𝐷</m:t>
                            </m:r>
                          </m:e>
                        </m:ac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𝐷</m:t>
                                    </m:r>
                                  </m:e>
                                </m:acc>
                              </m:e>
                            </m:d>
                          </m:e>
                        </m:func>
                      </m:num>
                      <m:den>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smtClean="0">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charset="0"/>
                                      </a:rPr>
                                      <m:t>𝐸</m:t>
                                    </m:r>
                                  </m:e>
                                </m:acc>
                                <m:r>
                                  <a:rPr kumimoji="1" lang="en-US" altLang="zh-CN" i="1">
                                    <a:latin typeface="Cambria Math" charset="0"/>
                                  </a:rPr>
                                  <m:t>∣</m:t>
                                </m:r>
                                <m:acc>
                                  <m:accPr>
                                    <m:chr m:val="̅"/>
                                    <m:ctrlPr>
                                      <a:rPr kumimoji="1" lang="en-US" altLang="zh-CN" i="1">
                                        <a:latin typeface="Cambria Math" panose="02040503050406030204" pitchFamily="18" charset="0"/>
                                      </a:rPr>
                                    </m:ctrlPr>
                                  </m:accPr>
                                  <m:e>
                                    <m:r>
                                      <a:rPr kumimoji="1" lang="en-US" altLang="zh-CN" i="1">
                                        <a:latin typeface="Cambria Math" charset="0"/>
                                      </a:rPr>
                                      <m:t>𝐷</m:t>
                                    </m:r>
                                  </m:e>
                                </m:acc>
                              </m:e>
                            </m:d>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𝐷</m:t>
                                        </m:r>
                                      </m:e>
                                    </m:acc>
                                  </m:e>
                                </m:d>
                              </m:e>
                            </m:fun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r>
                                  <a:rPr kumimoji="1" lang="en-US" altLang="zh-CN" i="1">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𝐸</m:t>
                                    </m:r>
                                  </m:e>
                                </m:acc>
                                <m:r>
                                  <a:rPr kumimoji="1" lang="en-US" altLang="zh-CN" i="1">
                                    <a:latin typeface="Cambria Math" charset="0"/>
                                  </a:rPr>
                                  <m:t>∣</m:t>
                                </m:r>
                                <m:r>
                                  <a:rPr kumimoji="1" lang="en-US" altLang="zh-CN" b="0" i="1" smtClean="0">
                                    <a:latin typeface="Cambria Math" charset="0"/>
                                  </a:rPr>
                                  <m:t>𝐷</m:t>
                                </m:r>
                                <m:r>
                                  <a:rPr kumimoji="1" lang="en-US" altLang="zh-CN" i="1">
                                    <a:latin typeface="Cambria Math" charset="0"/>
                                  </a:rPr>
                                  <m:t>]</m:t>
                                </m:r>
                              </m:e>
                            </m:func>
                            <m:r>
                              <m:rPr>
                                <m:sty m:val="p"/>
                              </m:rPr>
                              <a:rPr kumimoji="1" lang="en-US" altLang="zh-CN">
                                <a:latin typeface="Cambria Math" charset="0"/>
                              </a:rPr>
                              <m:t>Pr</m:t>
                            </m:r>
                            <m:r>
                              <a:rPr kumimoji="1" lang="en-US" altLang="zh-CN" i="1">
                                <a:latin typeface="Cambria Math" charset="0"/>
                              </a:rPr>
                              <m:t>⁡[</m:t>
                            </m:r>
                            <m:r>
                              <a:rPr kumimoji="1" lang="en-US" altLang="zh-CN" b="0" i="1" smtClean="0">
                                <a:latin typeface="Cambria Math" charset="0"/>
                              </a:rPr>
                              <m:t>𝐷</m:t>
                            </m:r>
                            <m:r>
                              <a:rPr kumimoji="1" lang="en-US" altLang="zh-CN" i="1">
                                <a:latin typeface="Cambria Math" charset="0"/>
                              </a:rPr>
                              <m:t>]</m:t>
                            </m:r>
                          </m:e>
                        </m:func>
                      </m:den>
                    </m:f>
                  </m:oMath>
                </a14:m>
                <a:r>
                  <a:rPr kumimoji="1" lang="zh-CN" altLang="en-US" i="1" dirty="0">
                    <a:latin typeface="Cambria Math" charset="0"/>
                  </a:rPr>
                  <a:t> </a:t>
                </a:r>
              </a:p>
              <a:p>
                <a:pPr marL="0" indent="0">
                  <a:buNone/>
                </a:pPr>
                <a:r>
                  <a:rPr kumimoji="1" lang="zh-CN" altLang="en-US" dirty="0"/>
                  <a:t>	      </a:t>
                </a:r>
                <a14:m>
                  <m:oMath xmlns:m="http://schemas.openxmlformats.org/officeDocument/2006/math">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0.995×0.</m:t>
                        </m:r>
                        <m:r>
                          <a:rPr kumimoji="1" lang="en-US" altLang="zh-CN" b="0" i="1" smtClean="0">
                            <a:latin typeface="Cambria Math" charset="0"/>
                          </a:rPr>
                          <m:t>99999</m:t>
                        </m:r>
                      </m:num>
                      <m:den>
                        <m:r>
                          <a:rPr kumimoji="1" lang="en-US" altLang="zh-CN" i="1">
                            <a:latin typeface="Cambria Math" charset="0"/>
                          </a:rPr>
                          <m:t>0.995×0.</m:t>
                        </m:r>
                        <m:r>
                          <a:rPr kumimoji="1" lang="en-US" altLang="zh-CN" b="0" i="1" smtClean="0">
                            <a:latin typeface="Cambria Math" charset="0"/>
                          </a:rPr>
                          <m:t>99999</m:t>
                        </m:r>
                        <m:r>
                          <a:rPr kumimoji="1" lang="en-US" altLang="zh-CN" i="1">
                            <a:latin typeface="Cambria Math" charset="0"/>
                          </a:rPr>
                          <m:t>+0.01×0.</m:t>
                        </m:r>
                        <m:r>
                          <a:rPr kumimoji="1" lang="en-US" altLang="zh-CN" b="0" i="1" smtClean="0">
                            <a:latin typeface="Cambria Math" charset="0"/>
                          </a:rPr>
                          <m:t>00001</m:t>
                        </m:r>
                      </m:den>
                    </m:f>
                  </m:oMath>
                </a14:m>
                <a:r>
                  <a:rPr kumimoji="1" lang="zh-CN" altLang="en-US" i="1" dirty="0">
                    <a:latin typeface="Cambria Math" charset="0"/>
                  </a:rPr>
                  <a:t> </a:t>
                </a:r>
              </a:p>
              <a:p>
                <a:pPr marL="0" indent="0">
                  <a:buNone/>
                </a:pPr>
                <a:r>
                  <a:rPr kumimoji="1" lang="zh-CN" altLang="en-US" dirty="0"/>
                  <a:t>	      </a:t>
                </a:r>
                <a14:m>
                  <m:oMath xmlns:m="http://schemas.openxmlformats.org/officeDocument/2006/math">
                    <m:r>
                      <a:rPr kumimoji="1" lang="zh-CN" altLang="en-US" i="1">
                        <a:latin typeface="Cambria Math" charset="0"/>
                        <a:ea typeface="Cambria Math" charset="0"/>
                        <a:cs typeface="Cambria Math" charset="0"/>
                      </a:rPr>
                      <m:t>≈</m:t>
                    </m:r>
                    <m:r>
                      <a:rPr kumimoji="1" lang="en-US" altLang="zh-CN" i="1">
                        <a:latin typeface="Cambria Math" charset="0"/>
                        <a:ea typeface="Cambria Math" charset="0"/>
                        <a:cs typeface="Cambria Math" charset="0"/>
                      </a:rPr>
                      <m:t>0.</m:t>
                    </m:r>
                    <m:r>
                      <a:rPr kumimoji="1" lang="en-US" altLang="zh-CN" b="0" i="1" smtClean="0">
                        <a:latin typeface="Cambria Math" charset="0"/>
                        <a:ea typeface="Cambria Math" charset="0"/>
                        <a:cs typeface="Cambria Math" charset="0"/>
                      </a:rPr>
                      <m:t>9999999</m:t>
                    </m:r>
                  </m:oMath>
                </a14:m>
                <a:r>
                  <a:rPr kumimoji="1" lang="zh-CN" altLang="en-US" dirty="0"/>
                  <a:t> </a:t>
                </a:r>
              </a:p>
              <a:p>
                <a:pPr marL="0" indent="0">
                  <a:buNone/>
                </a:pPr>
                <a:endParaRPr kumimoji="1" lang="zh-CN" altLang="en-US" dirty="0"/>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i="1">
                          <a:latin typeface="Cambria Math" charset="0"/>
                        </a:rPr>
                        <m:t>Pr</m:t>
                      </m:r>
                      <m:d>
                        <m:dPr>
                          <m:begChr m:val="["/>
                          <m:endChr m:val="]"/>
                          <m:sepChr m:val="∣"/>
                          <m:ctrlPr>
                            <a:rPr kumimoji="1" lang="en-US" altLang="zh-CN" i="1">
                              <a:latin typeface="Cambria Math" panose="02040503050406030204" pitchFamily="18" charset="0"/>
                            </a:rPr>
                          </m:ctrlPr>
                        </m:dPr>
                        <m:e>
                          <m:r>
                            <a:rPr kumimoji="1" lang="en-US" altLang="zh-CN" b="0" i="1" smtClean="0">
                              <a:latin typeface="Cambria Math" charset="0"/>
                            </a:rPr>
                            <m:t>𝐷</m:t>
                          </m:r>
                        </m:e>
                        <m:e>
                          <m:acc>
                            <m:accPr>
                              <m:chr m:val="̅"/>
                              <m:ctrlPr>
                                <a:rPr kumimoji="1" lang="en-US" altLang="zh-CN" i="1">
                                  <a:latin typeface="Cambria Math" panose="02040503050406030204" pitchFamily="18" charset="0"/>
                                </a:rPr>
                              </m:ctrlPr>
                            </m:accPr>
                            <m:e>
                              <m:r>
                                <a:rPr kumimoji="1" lang="en-US" altLang="zh-CN" i="1">
                                  <a:latin typeface="Cambria Math" charset="0"/>
                                </a:rPr>
                                <m:t>𝐸</m:t>
                              </m:r>
                            </m:e>
                          </m:acc>
                        </m:e>
                      </m:d>
                      <m:r>
                        <a:rPr kumimoji="1" lang="en-US" altLang="zh-CN" i="1">
                          <a:latin typeface="Cambria Math" charset="0"/>
                        </a:rPr>
                        <m:t>=</m:t>
                      </m:r>
                      <m:r>
                        <a:rPr kumimoji="1" lang="en-US" altLang="zh-CN" b="0" i="0" smtClean="0">
                          <a:latin typeface="Cambria Math" charset="0"/>
                        </a:rPr>
                        <m:t>1−</m:t>
                      </m:r>
                      <m:r>
                        <m:rPr>
                          <m:sty m:val="p"/>
                        </m:rPr>
                        <a:rPr kumimoji="1" lang="en-US" altLang="zh-CN" i="1">
                          <a:latin typeface="Cambria Math" charset="0"/>
                        </a:rPr>
                        <m:t>Pr</m:t>
                      </m:r>
                      <m:d>
                        <m:dPr>
                          <m:begChr m:val="["/>
                          <m:endChr m:val="]"/>
                          <m:sepChr m:val="∣"/>
                          <m:ctrlPr>
                            <a:rPr kumimoji="1" lang="en-US" altLang="zh-CN" i="1">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charset="0"/>
                                </a:rPr>
                                <m:t>𝐷</m:t>
                              </m:r>
                            </m:e>
                          </m:acc>
                        </m:e>
                        <m:e>
                          <m:acc>
                            <m:accPr>
                              <m:chr m:val="̅"/>
                              <m:ctrlPr>
                                <a:rPr kumimoji="1" lang="en-US" altLang="zh-CN" i="1">
                                  <a:latin typeface="Cambria Math" panose="02040503050406030204" pitchFamily="18" charset="0"/>
                                </a:rPr>
                              </m:ctrlPr>
                            </m:accPr>
                            <m:e>
                              <m:r>
                                <a:rPr kumimoji="1" lang="en-US" altLang="zh-CN" i="1">
                                  <a:latin typeface="Cambria Math" charset="0"/>
                                </a:rPr>
                                <m:t>𝐸</m:t>
                              </m:r>
                            </m:e>
                          </m:acc>
                        </m:e>
                      </m:d>
                      <m:r>
                        <a:rPr kumimoji="1" lang="en-US" altLang="zh-CN" b="0" i="1" smtClean="0">
                          <a:latin typeface="Cambria Math" charset="0"/>
                        </a:rPr>
                        <m:t>=0.0000001</m:t>
                      </m:r>
                    </m:oMath>
                  </m:oMathPara>
                </a14:m>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贝叶斯定理的应用（续）</a:t>
            </a:r>
          </a:p>
        </p:txBody>
      </p:sp>
      <p:sp>
        <p:nvSpPr>
          <p:cNvPr id="4" name="TextBox 34"/>
          <p:cNvSpPr txBox="1">
            <a:spLocks noChangeArrowheads="1"/>
          </p:cNvSpPr>
          <p:nvPr/>
        </p:nvSpPr>
        <p:spPr bwMode="auto">
          <a:xfrm>
            <a:off x="5410200" y="5334000"/>
            <a:ext cx="31242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Blip>
                <a:blip r:embed="rId3"/>
              </a:buBlip>
              <a:defRPr kumimoji="1"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Blip>
                <a:blip r:embed="rId4"/>
              </a:buBlip>
              <a:defRPr kumimoji="1" sz="2800">
                <a:solidFill>
                  <a:schemeClr val="accent2"/>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Font typeface="Wingdings" panose="05000000000000000000" pitchFamily="2" charset="2"/>
              <a:buBlip>
                <a:blip r:embed="rId4"/>
              </a:buBlip>
              <a:defRPr kumimoji="1" sz="2400">
                <a:solidFill>
                  <a:schemeClr val="accent2"/>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Blip>
                <a:blip r:embed="rId4"/>
              </a:buBlip>
              <a:defRPr kumimoji="1" sz="2000">
                <a:solidFill>
                  <a:schemeClr val="accent2"/>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400" b="1">
                <a:solidFill>
                  <a:srgbClr val="FF0000"/>
                </a:solidFill>
                <a:latin typeface="Constantia" panose="02030602050306030303" pitchFamily="18" charset="0"/>
              </a:rPr>
              <a:t>呈阴性，高枕无忧！</a:t>
            </a:r>
            <a:endParaRPr kumimoji="0" lang="en-US" altLang="zh-CN" sz="2400" b="1">
              <a:solidFill>
                <a:srgbClr val="FF0000"/>
              </a:solidFill>
              <a:latin typeface="Constantia" panose="02030602050306030303" pitchFamily="18" charset="0"/>
            </a:endParaRPr>
          </a:p>
        </p:txBody>
      </p:sp>
    </p:spTree>
    <p:extLst>
      <p:ext uri="{BB962C8B-B14F-4D97-AF65-F5344CB8AC3E}">
        <p14:creationId xmlns:p14="http://schemas.microsoft.com/office/powerpoint/2010/main" val="176614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600200"/>
                <a:ext cx="8229600" cy="4876800"/>
              </a:xfrm>
            </p:spPr>
            <p:txBody>
              <a:bodyPr/>
              <a:lstStyle/>
              <a:p>
                <a:r>
                  <a:rPr kumimoji="1" lang="zh-CN" altLang="en-US" dirty="0"/>
                  <a:t>定义：事件 </a:t>
                </a:r>
                <a:r>
                  <a:rPr kumimoji="1" lang="en-US" altLang="zh-CN" i="1" dirty="0"/>
                  <a:t>E</a:t>
                </a:r>
                <a:r>
                  <a:rPr kumimoji="1" lang="zh-CN" altLang="en-US" i="1" dirty="0"/>
                  <a:t> </a:t>
                </a:r>
                <a:r>
                  <a:rPr kumimoji="1" lang="zh-CN" altLang="en-US" dirty="0"/>
                  <a:t>和 </a:t>
                </a:r>
                <a:r>
                  <a:rPr kumimoji="1" lang="en-US" altLang="zh-CN" i="1" dirty="0"/>
                  <a:t>F</a:t>
                </a:r>
                <a:r>
                  <a:rPr kumimoji="1" lang="zh-CN" altLang="en-US" i="1" dirty="0"/>
                  <a:t> </a:t>
                </a:r>
                <a:r>
                  <a:rPr kumimoji="1" lang="zh-CN" altLang="en-US" dirty="0"/>
                  <a:t>是相互</a:t>
                </a:r>
                <a:r>
                  <a:rPr kumimoji="1" lang="zh-CN" altLang="en-US" b="1" dirty="0">
                    <a:solidFill>
                      <a:srgbClr val="C00000"/>
                    </a:solidFill>
                  </a:rPr>
                  <a:t>独立</a:t>
                </a:r>
                <a:r>
                  <a:rPr kumimoji="1" lang="zh-CN" altLang="en-US" dirty="0"/>
                  <a:t>的当且仅当</a:t>
                </a:r>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charset="0"/>
                        </a:rPr>
                        <m:t>Pr</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𝐸</m:t>
                          </m:r>
                          <m:r>
                            <a:rPr kumimoji="1" lang="en-US" altLang="zh-CN" b="0" i="1" smtClean="0">
                              <a:latin typeface="Cambria Math" charset="0"/>
                            </a:rPr>
                            <m:t>∩</m:t>
                          </m:r>
                          <m:r>
                            <a:rPr kumimoji="1" lang="en-US" altLang="zh-CN" b="0" i="1" smtClean="0">
                              <a:latin typeface="Cambria Math" charset="0"/>
                            </a:rPr>
                            <m:t>𝐹</m:t>
                          </m:r>
                        </m:e>
                      </m:d>
                      <m:r>
                        <a:rPr kumimoji="1" lang="en-US" altLang="zh-CN" b="0" i="1" smtClean="0">
                          <a:latin typeface="Cambria Math"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𝐸</m:t>
                              </m:r>
                            </m:e>
                          </m:d>
                        </m:e>
                      </m:func>
                      <m:r>
                        <a:rPr kumimoji="1" lang="en-US" altLang="zh-CN" b="0" i="1" smtClean="0">
                          <a:latin typeface="Cambria Math"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𝐹</m:t>
                              </m:r>
                            </m:e>
                          </m:d>
                        </m:e>
                      </m:func>
                    </m:oMath>
                  </m:oMathPara>
                </a14:m>
                <a:endParaRPr kumimoji="1" lang="zh-CN" altLang="en-US" dirty="0"/>
              </a:p>
              <a:p>
                <a:pPr marL="400050" lvl="1" indent="0">
                  <a:buNone/>
                </a:pPr>
                <a:endParaRPr kumimoji="1" lang="zh-CN" altLang="en-US" sz="2400" dirty="0"/>
              </a:p>
              <a:p>
                <a:pPr marL="400050" lvl="1" indent="0">
                  <a:buNone/>
                </a:pPr>
                <a:r>
                  <a:rPr kumimoji="1" lang="zh-CN" altLang="en-US" sz="2400" dirty="0"/>
                  <a:t>例：一个有两个孩子的家庭有四种情形 </a:t>
                </a:r>
                <a:r>
                  <a:rPr kumimoji="1" lang="en-US" altLang="zh-CN" sz="2400" dirty="0"/>
                  <a:t>(BB, GG, BG,GB),</a:t>
                </a:r>
                <a:r>
                  <a:rPr kumimoji="1" lang="zh-CN" altLang="en-US" sz="2400" dirty="0"/>
                  <a:t>	假设是等可能的。事件 </a:t>
                </a:r>
                <a:r>
                  <a:rPr kumimoji="1" lang="en-US" altLang="zh-CN" sz="2400" i="1" dirty="0"/>
                  <a:t>E</a:t>
                </a:r>
                <a:r>
                  <a:rPr kumimoji="1" lang="zh-CN" altLang="en-US" sz="2400" dirty="0"/>
                  <a:t>是两个孩子的家庭有两个男	孩</a:t>
                </a:r>
                <a:r>
                  <a:rPr kumimoji="1" lang="en-US" altLang="zh-CN" sz="2400" dirty="0"/>
                  <a:t>,</a:t>
                </a:r>
                <a:r>
                  <a:rPr kumimoji="1" lang="zh-CN" altLang="en-US" sz="2400" dirty="0"/>
                  <a:t> 事件 </a:t>
                </a:r>
                <a:r>
                  <a:rPr kumimoji="1" lang="en-US" altLang="zh-CN" sz="2400" i="1" dirty="0"/>
                  <a:t>F</a:t>
                </a:r>
                <a:r>
                  <a:rPr kumimoji="1" lang="zh-CN" altLang="en-US" sz="2400" i="1" dirty="0"/>
                  <a:t> </a:t>
                </a:r>
                <a:r>
                  <a:rPr kumimoji="1" lang="zh-CN" altLang="en-US" sz="2400" dirty="0"/>
                  <a:t>是两个孩子的家庭至少有一个男 孩。事件 	</a:t>
                </a:r>
                <a:r>
                  <a:rPr kumimoji="1" lang="en-US" altLang="zh-CN" sz="2400" i="1" dirty="0"/>
                  <a:t>E</a:t>
                </a:r>
                <a:r>
                  <a:rPr kumimoji="1" lang="zh-CN" altLang="en-US" sz="2400" i="1" dirty="0"/>
                  <a:t> </a:t>
                </a:r>
                <a:r>
                  <a:rPr kumimoji="1" lang="zh-CN" altLang="en-US" sz="2400" dirty="0"/>
                  <a:t>和 </a:t>
                </a:r>
                <a:r>
                  <a:rPr kumimoji="1" lang="en-US" altLang="zh-CN" sz="2400" i="1" dirty="0"/>
                  <a:t>F</a:t>
                </a:r>
                <a:r>
                  <a:rPr kumimoji="1" lang="zh-CN" altLang="en-US" sz="2400" i="1" dirty="0"/>
                  <a:t> </a:t>
                </a:r>
                <a:r>
                  <a:rPr kumimoji="1" lang="zh-CN" altLang="en-US" sz="2400" dirty="0"/>
                  <a:t>是否独立</a:t>
                </a:r>
                <a:r>
                  <a:rPr kumimoji="1" lang="en-US" altLang="zh-CN" sz="2400" dirty="0"/>
                  <a:t>? </a:t>
                </a:r>
                <a:endParaRPr kumimoji="1" lang="zh-CN" altLang="en-US" sz="2400" dirty="0"/>
              </a:p>
              <a:p>
                <a:pPr marL="400050" lvl="1" indent="0">
                  <a:buNone/>
                </a:pPr>
                <a:r>
                  <a:rPr kumimoji="1" lang="zh-CN" altLang="en-US" sz="2400" dirty="0"/>
                  <a:t>解：</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charset="0"/>
                          </a:rPr>
                          <m:t>Pr</m:t>
                        </m:r>
                      </m:fName>
                      <m:e>
                        <m:d>
                          <m:dPr>
                            <m:begChr m:val="["/>
                            <m:endChr m:val="]"/>
                            <m:ctrlPr>
                              <a:rPr lang="en-US" altLang="zh-CN" sz="2400" i="1">
                                <a:latin typeface="Cambria Math" panose="02040503050406030204" pitchFamily="18" charset="0"/>
                              </a:rPr>
                            </m:ctrlPr>
                          </m:dPr>
                          <m:e>
                            <m:r>
                              <a:rPr lang="en-US" altLang="zh-CN" sz="2400" i="1" smtClean="0">
                                <a:latin typeface="Cambria Math" charset="0"/>
                              </a:rPr>
                              <m:t>𝐸</m:t>
                            </m:r>
                          </m:e>
                        </m:d>
                      </m:e>
                    </m:func>
                    <m:r>
                      <a:rPr lang="en-US" altLang="zh-CN" sz="2400" i="1">
                        <a:latin typeface="Cambria Math" charset="0"/>
                      </a:rPr>
                      <m:t>=</m:t>
                    </m:r>
                    <m:f>
                      <m:fPr>
                        <m:ctrlPr>
                          <a:rPr lang="en-US" altLang="zh-CN" sz="2400" i="1">
                            <a:latin typeface="Cambria Math" panose="02040503050406030204" pitchFamily="18" charset="0"/>
                          </a:rPr>
                        </m:ctrlPr>
                      </m:fPr>
                      <m:num>
                        <m:r>
                          <a:rPr lang="en-US" altLang="zh-CN" sz="2400" b="0" i="1" smtClean="0">
                            <a:latin typeface="Cambria Math" charset="0"/>
                          </a:rPr>
                          <m:t>1</m:t>
                        </m:r>
                      </m:num>
                      <m:den>
                        <m:r>
                          <a:rPr lang="en-US" altLang="zh-CN" sz="2400" i="1">
                            <a:latin typeface="Cambria Math" charset="0"/>
                          </a:rPr>
                          <m:t>4</m:t>
                        </m:r>
                      </m:den>
                    </m:f>
                  </m:oMath>
                </a14:m>
                <a:r>
                  <a:rPr lang="en-US" altLang="zh-CN" sz="2400" dirty="0"/>
                  <a:t>,</a:t>
                </a:r>
                <a:r>
                  <a:rPr lang="zh-CN" altLang="en-US" sz="2400" dirty="0"/>
                  <a:t> </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charset="0"/>
                          </a:rPr>
                          <m:t>Pr</m:t>
                        </m:r>
                      </m:fName>
                      <m:e>
                        <m:d>
                          <m:dPr>
                            <m:begChr m:val="["/>
                            <m:endChr m:val="]"/>
                            <m:ctrlPr>
                              <a:rPr lang="en-US" altLang="zh-CN" sz="2400" i="1">
                                <a:latin typeface="Cambria Math" panose="02040503050406030204" pitchFamily="18" charset="0"/>
                              </a:rPr>
                            </m:ctrlPr>
                          </m:dPr>
                          <m:e>
                            <m:r>
                              <a:rPr lang="en-US" altLang="zh-CN" sz="2400" i="1">
                                <a:latin typeface="Cambria Math" charset="0"/>
                              </a:rPr>
                              <m:t>𝐹</m:t>
                            </m:r>
                          </m:e>
                        </m:d>
                      </m:e>
                    </m:func>
                    <m:r>
                      <a:rPr lang="en-US" altLang="zh-CN" sz="2400" i="1">
                        <a:latin typeface="Cambria Math" charset="0"/>
                      </a:rPr>
                      <m:t>=</m:t>
                    </m:r>
                    <m:f>
                      <m:fPr>
                        <m:ctrlPr>
                          <a:rPr lang="en-US" altLang="zh-CN" sz="2400" i="1">
                            <a:latin typeface="Cambria Math" panose="02040503050406030204" pitchFamily="18" charset="0"/>
                          </a:rPr>
                        </m:ctrlPr>
                      </m:fPr>
                      <m:num>
                        <m:r>
                          <a:rPr lang="en-US" altLang="zh-CN" sz="2400" i="1">
                            <a:latin typeface="Cambria Math" charset="0"/>
                          </a:rPr>
                          <m:t>3</m:t>
                        </m:r>
                      </m:num>
                      <m:den>
                        <m:r>
                          <a:rPr lang="en-US" altLang="zh-CN" sz="2400" i="1">
                            <a:latin typeface="Cambria Math" charset="0"/>
                          </a:rPr>
                          <m:t>4</m:t>
                        </m:r>
                      </m:den>
                    </m:f>
                  </m:oMath>
                </a14:m>
                <a:r>
                  <a:rPr lang="en-US" altLang="zh-CN" sz="2400" dirty="0"/>
                  <a:t>,</a:t>
                </a:r>
                <a:r>
                  <a:rPr lang="zh-CN" altLang="en-US" sz="2400" dirty="0"/>
                  <a:t> </a:t>
                </a:r>
                <a14:m>
                  <m:oMath xmlns:m="http://schemas.openxmlformats.org/officeDocument/2006/math">
                    <m:r>
                      <m:rPr>
                        <m:sty m:val="p"/>
                      </m:rPr>
                      <a:rPr lang="en-US" altLang="zh-CN" sz="2400">
                        <a:latin typeface="Cambria Math" charset="0"/>
                      </a:rPr>
                      <m:t>Pr</m:t>
                    </m:r>
                    <m:d>
                      <m:dPr>
                        <m:begChr m:val="["/>
                        <m:endChr m:val="]"/>
                        <m:ctrlPr>
                          <a:rPr lang="en-US" altLang="zh-CN" sz="2400" i="1">
                            <a:latin typeface="Cambria Math" panose="02040503050406030204" pitchFamily="18" charset="0"/>
                          </a:rPr>
                        </m:ctrlPr>
                      </m:dPr>
                      <m:e>
                        <m:r>
                          <a:rPr lang="en-US" altLang="zh-CN" sz="2400" i="1">
                            <a:latin typeface="Cambria Math" charset="0"/>
                          </a:rPr>
                          <m:t>𝐸</m:t>
                        </m:r>
                        <m:r>
                          <a:rPr lang="en-US" altLang="zh-CN" sz="2400" i="1">
                            <a:latin typeface="Cambria Math" charset="0"/>
                          </a:rPr>
                          <m:t>∩</m:t>
                        </m:r>
                        <m:r>
                          <a:rPr lang="en-US" altLang="zh-CN" sz="2400" i="1">
                            <a:latin typeface="Cambria Math" charset="0"/>
                          </a:rPr>
                          <m:t>𝐹</m:t>
                        </m:r>
                      </m:e>
                    </m:d>
                    <m:r>
                      <a:rPr lang="en-US" altLang="zh-CN" sz="2400" i="1">
                        <a:latin typeface="Cambria Math" charset="0"/>
                      </a:rPr>
                      <m:t>=</m:t>
                    </m:r>
                    <m:f>
                      <m:fPr>
                        <m:ctrlPr>
                          <a:rPr lang="en-US" altLang="zh-CN" sz="2400" i="1">
                            <a:latin typeface="Cambria Math" panose="02040503050406030204" pitchFamily="18" charset="0"/>
                          </a:rPr>
                        </m:ctrlPr>
                      </m:fPr>
                      <m:num>
                        <m:r>
                          <a:rPr lang="en-US" altLang="zh-CN" sz="2400" i="1">
                            <a:latin typeface="Cambria Math" charset="0"/>
                          </a:rPr>
                          <m:t>1</m:t>
                        </m:r>
                      </m:num>
                      <m:den>
                        <m:r>
                          <a:rPr lang="en-US" altLang="zh-CN" sz="2400" i="1">
                            <a:latin typeface="Cambria Math" charset="0"/>
                          </a:rPr>
                          <m:t>4</m:t>
                        </m:r>
                      </m:den>
                    </m:f>
                  </m:oMath>
                </a14:m>
                <a:br>
                  <a:rPr kumimoji="1" lang="en-US" altLang="zh-CN" sz="2400" dirty="0"/>
                </a:br>
                <a14:m>
                  <m:oMathPara xmlns:m="http://schemas.openxmlformats.org/officeDocument/2006/math">
                    <m:oMathParaPr>
                      <m:jc m:val="centerGroup"/>
                    </m:oMathParaPr>
                    <m:oMath xmlns:m="http://schemas.openxmlformats.org/officeDocument/2006/math">
                      <m:r>
                        <m:rPr>
                          <m:sty m:val="p"/>
                        </m:rPr>
                        <a:rPr kumimoji="1" lang="en-US" altLang="zh-CN" sz="2400" i="1" smtClean="0">
                          <a:latin typeface="Cambria Math" charset="0"/>
                        </a:rPr>
                        <m:t>Pr</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𝐸</m:t>
                          </m:r>
                        </m:e>
                      </m:d>
                      <m:r>
                        <a:rPr kumimoji="1" lang="en-US" altLang="zh-CN" sz="2400" b="0" i="1" smtClean="0">
                          <a:latin typeface="Cambria Math" charset="0"/>
                        </a:rPr>
                        <m:t>⋅</m:t>
                      </m:r>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𝐹</m:t>
                              </m:r>
                            </m:e>
                          </m:d>
                        </m:e>
                      </m:func>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3</m:t>
                          </m:r>
                        </m:num>
                        <m:den>
                          <m:r>
                            <a:rPr kumimoji="1" lang="en-US" altLang="zh-CN" sz="2400" b="0" i="1" smtClean="0">
                              <a:latin typeface="Cambria Math" charset="0"/>
                            </a:rPr>
                            <m:t>16</m:t>
                          </m:r>
                        </m:den>
                      </m:f>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1</m:t>
                          </m:r>
                        </m:num>
                        <m:den>
                          <m:r>
                            <a:rPr kumimoji="1" lang="en-US" altLang="zh-CN" sz="2400" b="0" i="1" smtClean="0">
                              <a:latin typeface="Cambria Math" charset="0"/>
                            </a:rPr>
                            <m:t>4</m:t>
                          </m:r>
                        </m:den>
                      </m:f>
                      <m:r>
                        <a:rPr kumimoji="1" lang="en-US" altLang="zh-CN" sz="2400" b="0" i="1" smtClean="0">
                          <a:latin typeface="Cambria Math" charset="0"/>
                        </a:rPr>
                        <m:t>=</m:t>
                      </m:r>
                      <m:r>
                        <m:rPr>
                          <m:sty m:val="p"/>
                        </m:rPr>
                        <a:rPr kumimoji="1" lang="en-US" altLang="zh-CN" sz="2400" b="0" i="0" smtClean="0">
                          <a:latin typeface="Cambria Math" charset="0"/>
                        </a:rPr>
                        <m:t>Pr</m:t>
                      </m:r>
                      <m:r>
                        <a:rPr kumimoji="1" lang="en-US" altLang="zh-CN" sz="2400" b="0" i="1" smtClean="0">
                          <a:latin typeface="Cambria Math" charset="0"/>
                        </a:rPr>
                        <m:t>⁡[</m:t>
                      </m:r>
                      <m:r>
                        <a:rPr kumimoji="1" lang="en-US" altLang="zh-CN" sz="2400" b="0" i="1" smtClean="0">
                          <a:latin typeface="Cambria Math" charset="0"/>
                        </a:rPr>
                        <m:t>𝐸</m:t>
                      </m:r>
                      <m:r>
                        <a:rPr kumimoji="1" lang="en-US" altLang="zh-CN" sz="2400" b="0" i="1" smtClean="0">
                          <a:latin typeface="Cambria Math" charset="0"/>
                        </a:rPr>
                        <m:t>∩</m:t>
                      </m:r>
                      <m:r>
                        <a:rPr kumimoji="1" lang="en-US" altLang="zh-CN" sz="2400" b="0" i="1" smtClean="0">
                          <a:latin typeface="Cambria Math" charset="0"/>
                        </a:rPr>
                        <m:t>𝐹</m:t>
                      </m:r>
                      <m:r>
                        <a:rPr kumimoji="1" lang="en-US" altLang="zh-CN" sz="2400" b="0" i="1" smtClean="0">
                          <a:latin typeface="Cambria Math" charset="0"/>
                        </a:rPr>
                        <m:t>]</m:t>
                      </m:r>
                    </m:oMath>
                  </m:oMathPara>
                </a14:m>
                <a:endParaRPr kumimoji="1" lang="zh-CN" altLang="en-US" sz="2400" dirty="0"/>
              </a:p>
              <a:p>
                <a:pPr marL="400050" lvl="1" indent="0">
                  <a:buNone/>
                </a:pPr>
                <a:r>
                  <a:rPr kumimoji="1" lang="zh-CN" altLang="en-US" sz="2400" dirty="0"/>
                  <a:t>	故</a:t>
                </a:r>
                <a:r>
                  <a:rPr kumimoji="1" lang="en-US" altLang="zh-CN" sz="2400" i="1" dirty="0"/>
                  <a:t>E</a:t>
                </a:r>
                <a:r>
                  <a:rPr kumimoji="1" lang="zh-CN" altLang="en-US" sz="2400" i="1" dirty="0"/>
                  <a:t> </a:t>
                </a:r>
                <a:r>
                  <a:rPr kumimoji="1" lang="zh-CN" altLang="en-US" sz="2400" dirty="0"/>
                  <a:t>和 </a:t>
                </a:r>
                <a:r>
                  <a:rPr kumimoji="1" lang="en-US" altLang="zh-CN" sz="2400" i="1" dirty="0"/>
                  <a:t>F</a:t>
                </a:r>
                <a:r>
                  <a:rPr kumimoji="1" lang="zh-CN" altLang="en-US" sz="2400" i="1" dirty="0"/>
                  <a:t> </a:t>
                </a:r>
                <a:r>
                  <a:rPr kumimoji="1" lang="zh-CN" altLang="en-US" sz="2400" dirty="0"/>
                  <a:t>不是相互独立的。</a:t>
                </a:r>
                <a:endParaRPr kumimoji="1" lang="en-US" altLang="zh-CN" sz="2400"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600200"/>
                <a:ext cx="8229600" cy="4876800"/>
              </a:xfrm>
              <a:blipFill rotWithShape="0">
                <a:blip r:embed="rId2"/>
                <a:stretch>
                  <a:fillRect t="-2125" r="-741" b="-100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a:t>事件独立性</a:t>
            </a:r>
            <a:endParaRPr kumimoji="1" lang="zh-CN" altLang="en-US" dirty="0"/>
          </a:p>
        </p:txBody>
      </p:sp>
    </p:spTree>
    <p:extLst>
      <p:ext uri="{BB962C8B-B14F-4D97-AF65-F5344CB8AC3E}">
        <p14:creationId xmlns:p14="http://schemas.microsoft.com/office/powerpoint/2010/main" val="119891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一个随机变量 </a:t>
                </a:r>
                <a14:m>
                  <m:oMath xmlns:m="http://schemas.openxmlformats.org/officeDocument/2006/math">
                    <m:r>
                      <a:rPr kumimoji="1" lang="en-US" altLang="zh-CN" b="0" i="1" dirty="0" smtClean="0">
                        <a:latin typeface="Cambria Math" charset="0"/>
                      </a:rPr>
                      <m:t>𝑋</m:t>
                    </m:r>
                  </m:oMath>
                </a14:m>
                <a:r>
                  <a:rPr kumimoji="1" lang="zh-CN" altLang="en-US" dirty="0"/>
                  <a:t> 是一个定义域为某样本空间</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r>
                      <a:rPr kumimoji="1" lang="zh-CN" altLang="en-US">
                        <a:solidFill>
                          <a:schemeClr val="accent6"/>
                        </a:solidFill>
                        <a:latin typeface="Cambria Math" charset="0"/>
                        <a:ea typeface="Savoye LET" charset="0"/>
                        <a:cs typeface="Savoye LET" charset="0"/>
                      </a:rPr>
                      <m:t>𝒮</m:t>
                    </m:r>
                    <m:r>
                      <a:rPr kumimoji="1" lang="zh-CN" altLang="en-US" b="0" i="0" smtClean="0">
                        <a:solidFill>
                          <a:schemeClr val="accent6"/>
                        </a:solidFill>
                        <a:latin typeface="Cambria Math" charset="0"/>
                        <a:ea typeface="Savoye LET" charset="0"/>
                        <a:cs typeface="Savoye LET" charset="0"/>
                      </a:rPr>
                      <m:t> </m:t>
                    </m:r>
                  </m:oMath>
                </a14:m>
                <a:r>
                  <a:rPr kumimoji="1" lang="zh-CN" altLang="en-US" dirty="0"/>
                  <a:t>的函数 。</a:t>
                </a:r>
              </a:p>
              <a:p>
                <a:pPr lvl="1"/>
                <a:r>
                  <a:rPr kumimoji="1" lang="zh-CN" altLang="en-US" dirty="0"/>
                  <a:t>其伴域</a:t>
                </a:r>
                <a:r>
                  <a:rPr kumimoji="1" lang="en-US" altLang="zh-CN" dirty="0"/>
                  <a:t>(codomain)</a:t>
                </a:r>
                <a:r>
                  <a:rPr kumimoji="1" lang="zh-CN" altLang="en-US" dirty="0"/>
                  <a:t>可为任意非空集合，但通常取实数集</a:t>
                </a:r>
                <a14:m>
                  <m:oMath xmlns:m="http://schemas.openxmlformats.org/officeDocument/2006/math">
                    <m:r>
                      <a:rPr kumimoji="1" lang="en-US" altLang="zh-CN" b="0" i="1" smtClean="0">
                        <a:latin typeface="Cambria Math" charset="0"/>
                        <a:ea typeface="Cambria Math" charset="0"/>
                        <a:cs typeface="Cambria Math" charset="0"/>
                      </a:rPr>
                      <m:t>ℝ</m:t>
                    </m:r>
                  </m:oMath>
                </a14:m>
                <a:r>
                  <a:rPr kumimoji="1" lang="zh-CN" altLang="en-US" dirty="0"/>
                  <a:t>。即：</a:t>
                </a:r>
                <a14:m>
                  <m:oMath xmlns:m="http://schemas.openxmlformats.org/officeDocument/2006/math">
                    <m:r>
                      <a:rPr kumimoji="1" lang="en-US" altLang="zh-CN" b="0" i="1" smtClean="0">
                        <a:solidFill>
                          <a:schemeClr val="accent6"/>
                        </a:solidFill>
                        <a:latin typeface="Cambria Math" charset="0"/>
                        <a:ea typeface="Savoye LET" charset="0"/>
                        <a:cs typeface="Savoye LET" charset="0"/>
                      </a:rPr>
                      <m:t>𝑋</m:t>
                    </m:r>
                    <m:r>
                      <a:rPr kumimoji="1" lang="en-US" altLang="zh-CN" b="0" i="0" smtClean="0">
                        <a:solidFill>
                          <a:schemeClr val="accent6"/>
                        </a:solidFill>
                        <a:latin typeface="Cambria Math" charset="0"/>
                        <a:ea typeface="Savoye LET" charset="0"/>
                        <a:cs typeface="Savoye LET" charset="0"/>
                      </a:rPr>
                      <m:t>:</m:t>
                    </m:r>
                    <m:r>
                      <a:rPr kumimoji="1" lang="zh-CN" altLang="en-US">
                        <a:solidFill>
                          <a:schemeClr val="accent6"/>
                        </a:solidFill>
                        <a:latin typeface="Cambria Math" charset="0"/>
                        <a:ea typeface="Savoye LET" charset="0"/>
                        <a:cs typeface="Savoye LET" charset="0"/>
                      </a:rPr>
                      <m:t>𝒮</m:t>
                    </m:r>
                    <m:r>
                      <a:rPr kumimoji="1" lang="en-US" altLang="zh-CN" b="0" i="1" smtClean="0">
                        <a:solidFill>
                          <a:schemeClr val="accent6"/>
                        </a:solidFill>
                        <a:latin typeface="Cambria Math" charset="0"/>
                        <a:ea typeface="Savoye LET" charset="0"/>
                        <a:cs typeface="Savoye LET" charset="0"/>
                      </a:rPr>
                      <m:t>→</m:t>
                    </m:r>
                    <m:r>
                      <a:rPr kumimoji="1" lang="en-US" altLang="zh-CN" i="1">
                        <a:latin typeface="Cambria Math" charset="0"/>
                        <a:ea typeface="Cambria Math" charset="0"/>
                        <a:cs typeface="Cambria Math" charset="0"/>
                      </a:rPr>
                      <m:t>ℝ</m:t>
                    </m:r>
                  </m:oMath>
                </a14:m>
                <a:endParaRPr kumimoji="1" lang="zh-CN" altLang="en-US" dirty="0"/>
              </a:p>
              <a:p>
                <a:pPr lvl="1"/>
                <a:r>
                  <a:rPr lang="zh-CN" altLang="en-US" dirty="0"/>
                  <a:t>一个随机变量是一个函数。它既不是一个变量</a:t>
                </a:r>
                <a:r>
                  <a:rPr lang="en-US" altLang="zh-CN" dirty="0"/>
                  <a:t>, </a:t>
                </a:r>
                <a:r>
                  <a:rPr lang="zh-CN" altLang="en-US" dirty="0">
                    <a:solidFill>
                      <a:srgbClr val="FF0000"/>
                    </a:solidFill>
                  </a:rPr>
                  <a:t>也不是随机的</a:t>
                </a:r>
                <a:r>
                  <a:rPr lang="zh-CN" altLang="en-US" dirty="0"/>
                  <a:t>。 </a:t>
                </a:r>
              </a:p>
              <a:p>
                <a:pPr marL="457200" lvl="1"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133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随机变量</a:t>
            </a:r>
          </a:p>
        </p:txBody>
      </p:sp>
    </p:spTree>
    <p:extLst>
      <p:ext uri="{BB962C8B-B14F-4D97-AF65-F5344CB8AC3E}">
        <p14:creationId xmlns:p14="http://schemas.microsoft.com/office/powerpoint/2010/main" val="1000372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举例</a:t>
                </a:r>
                <a:r>
                  <a:rPr kumimoji="1" lang="en-US" altLang="zh-CN" sz="2800" dirty="0"/>
                  <a:t>: </a:t>
                </a:r>
                <a:r>
                  <a:rPr kumimoji="1" lang="zh-CN" altLang="en-US" sz="2800" dirty="0"/>
                  <a:t>假设一个硬币被掷 </a:t>
                </a:r>
                <a:r>
                  <a:rPr kumimoji="1" lang="en-US" altLang="zh-CN" sz="2800" dirty="0"/>
                  <a:t>3</a:t>
                </a:r>
                <a:r>
                  <a:rPr kumimoji="1" lang="zh-CN" altLang="en-US" sz="2800" dirty="0"/>
                  <a:t> 次</a:t>
                </a:r>
                <a:r>
                  <a:rPr kumimoji="1" lang="en-US" altLang="zh-CN" sz="2800" dirty="0"/>
                  <a:t>. </a:t>
                </a:r>
                <a:r>
                  <a:rPr kumimoji="1" lang="zh-CN" altLang="en-US" sz="2800" dirty="0"/>
                  <a:t>令 </a:t>
                </a:r>
                <a14:m>
                  <m:oMath xmlns:m="http://schemas.openxmlformats.org/officeDocument/2006/math">
                    <m:r>
                      <a:rPr kumimoji="1" lang="en-US" altLang="zh-CN" sz="2800" i="1" dirty="0" smtClean="0">
                        <a:latin typeface="Cambria Math" charset="0"/>
                      </a:rPr>
                      <m:t>𝑋</m:t>
                    </m:r>
                    <m:r>
                      <a:rPr kumimoji="1" lang="en-US" altLang="zh-CN" sz="2800" i="1" dirty="0" smtClean="0">
                        <a:latin typeface="Cambria Math" charset="0"/>
                      </a:rPr>
                      <m:t>(</m:t>
                    </m:r>
                    <m:r>
                      <a:rPr kumimoji="1" lang="en-US" altLang="zh-CN" sz="2800" i="1" dirty="0" smtClean="0">
                        <a:latin typeface="Cambria Math" charset="0"/>
                      </a:rPr>
                      <m:t>𝑡</m:t>
                    </m:r>
                    <m:r>
                      <a:rPr kumimoji="1" lang="en-US" altLang="zh-CN" sz="2800" i="1" dirty="0" smtClean="0">
                        <a:latin typeface="Cambria Math" charset="0"/>
                      </a:rPr>
                      <m:t>)</m:t>
                    </m:r>
                  </m:oMath>
                </a14:m>
                <a:r>
                  <a:rPr kumimoji="1" lang="en-US" altLang="zh-CN" sz="2800" dirty="0"/>
                  <a:t> </a:t>
                </a:r>
                <a:r>
                  <a:rPr kumimoji="1" lang="zh-CN" altLang="en-US" sz="2800" dirty="0"/>
                  <a:t>是头像在结果</a:t>
                </a:r>
                <a14:m>
                  <m:oMath xmlns:m="http://schemas.openxmlformats.org/officeDocument/2006/math">
                    <m:r>
                      <a:rPr kumimoji="1" lang="zh-CN" altLang="en-US" sz="2800" b="0" i="0" dirty="0" smtClean="0">
                        <a:latin typeface="Cambria Math" charset="0"/>
                      </a:rPr>
                      <m:t> </m:t>
                    </m:r>
                    <m:r>
                      <a:rPr kumimoji="1" lang="en-US" altLang="zh-CN" sz="2800" i="1" dirty="0" smtClean="0">
                        <a:latin typeface="Cambria Math" charset="0"/>
                      </a:rPr>
                      <m:t>𝑡</m:t>
                    </m:r>
                    <m:r>
                      <a:rPr kumimoji="1" lang="zh-CN" altLang="en-US" sz="2800" b="0" i="1" dirty="0" smtClean="0">
                        <a:latin typeface="Cambria Math" charset="0"/>
                      </a:rPr>
                      <m:t> </m:t>
                    </m:r>
                  </m:oMath>
                </a14:m>
                <a:r>
                  <a:rPr kumimoji="1" lang="zh-CN" altLang="en-US" sz="2800" dirty="0"/>
                  <a:t>中出现的次数。那么随机变量 </a:t>
                </a:r>
                <a14:m>
                  <m:oMath xmlns:m="http://schemas.openxmlformats.org/officeDocument/2006/math">
                    <m:r>
                      <a:rPr kumimoji="1" lang="en-US" altLang="zh-CN" sz="2800" i="1" dirty="0" smtClean="0">
                        <a:latin typeface="Cambria Math" charset="0"/>
                      </a:rPr>
                      <m:t>𝑋</m:t>
                    </m:r>
                    <m:r>
                      <a:rPr kumimoji="1" lang="en-US" altLang="zh-CN" sz="2800" i="1" dirty="0" smtClean="0">
                        <a:latin typeface="Cambria Math" charset="0"/>
                      </a:rPr>
                      <m:t>(</m:t>
                    </m:r>
                    <m:r>
                      <a:rPr kumimoji="1" lang="en-US" altLang="zh-CN" sz="2800" i="1" dirty="0" smtClean="0">
                        <a:latin typeface="Cambria Math" charset="0"/>
                      </a:rPr>
                      <m:t>𝑡</m:t>
                    </m:r>
                    <m:r>
                      <a:rPr kumimoji="1" lang="en-US" altLang="zh-CN" sz="2800" i="1" dirty="0" smtClean="0">
                        <a:latin typeface="Cambria Math" charset="0"/>
                      </a:rPr>
                      <m:t>)</m:t>
                    </m:r>
                  </m:oMath>
                </a14:m>
                <a:r>
                  <a:rPr kumimoji="1" lang="en-US" altLang="zh-CN" sz="2800" dirty="0"/>
                  <a:t> </a:t>
                </a:r>
                <a:r>
                  <a:rPr kumimoji="1" lang="zh-CN" altLang="en-US" sz="2800" dirty="0"/>
                  <a:t>取值如下</a:t>
                </a:r>
                <a:r>
                  <a:rPr kumimoji="1" lang="en-US" altLang="zh-CN" sz="2800" dirty="0"/>
                  <a:t>:</a:t>
                </a:r>
              </a:p>
              <a:p>
                <a:pPr lvl="1"/>
                <a14:m>
                  <m:oMath xmlns:m="http://schemas.openxmlformats.org/officeDocument/2006/math">
                    <m:r>
                      <a:rPr kumimoji="1" lang="en-US" altLang="zh-CN" sz="2400" i="1" dirty="0" smtClean="0">
                        <a:latin typeface="Cambria Math" charset="0"/>
                      </a:rPr>
                      <m:t>𝑋</m:t>
                    </m:r>
                    <m:d>
                      <m:dPr>
                        <m:ctrlPr>
                          <a:rPr kumimoji="1" lang="en-US" altLang="zh-CN" sz="2400" i="1" dirty="0" smtClean="0">
                            <a:latin typeface="Cambria Math" panose="02040503050406030204" pitchFamily="18" charset="0"/>
                          </a:rPr>
                        </m:ctrlPr>
                      </m:dPr>
                      <m:e>
                        <m:r>
                          <a:rPr kumimoji="1" lang="en-US" altLang="zh-CN" sz="2400" i="1" dirty="0" smtClean="0">
                            <a:latin typeface="Cambria Math" charset="0"/>
                          </a:rPr>
                          <m:t>𝐻𝐻𝐻</m:t>
                        </m:r>
                      </m:e>
                    </m:d>
                    <m:r>
                      <a:rPr kumimoji="1" lang="en-US" altLang="zh-CN" sz="2400" i="1" dirty="0">
                        <a:latin typeface="Cambria Math" charset="0"/>
                      </a:rPr>
                      <m:t>=3,  </m:t>
                    </m:r>
                    <m:r>
                      <a:rPr kumimoji="1" lang="en-US" altLang="zh-CN" sz="2400" i="1" dirty="0">
                        <a:latin typeface="Cambria Math" charset="0"/>
                      </a:rPr>
                      <m:t>𝑋</m:t>
                    </m:r>
                    <m:d>
                      <m:dPr>
                        <m:ctrlPr>
                          <a:rPr kumimoji="1" lang="en-US" altLang="zh-CN" sz="2400" i="1" dirty="0">
                            <a:latin typeface="Cambria Math" panose="02040503050406030204" pitchFamily="18" charset="0"/>
                          </a:rPr>
                        </m:ctrlPr>
                      </m:dPr>
                      <m:e>
                        <m:r>
                          <a:rPr kumimoji="1" lang="en-US" altLang="zh-CN" sz="2400" i="1" dirty="0">
                            <a:latin typeface="Cambria Math" charset="0"/>
                          </a:rPr>
                          <m:t>𝑇𝑇𝑇</m:t>
                        </m:r>
                      </m:e>
                    </m:d>
                    <m:r>
                      <a:rPr kumimoji="1" lang="en-US" altLang="zh-CN" sz="2400" i="1" dirty="0">
                        <a:latin typeface="Cambria Math" charset="0"/>
                      </a:rPr>
                      <m:t>=0,  </m:t>
                    </m:r>
                  </m:oMath>
                </a14:m>
                <a:endParaRPr kumimoji="1" lang="zh-CN" altLang="en-US" sz="2400" b="0" i="1" dirty="0">
                  <a:latin typeface="Cambria Math" charset="0"/>
                </a:endParaRPr>
              </a:p>
              <a:p>
                <a:pPr lvl="1"/>
                <a14:m>
                  <m:oMath xmlns:m="http://schemas.openxmlformats.org/officeDocument/2006/math">
                    <m:r>
                      <a:rPr kumimoji="1" lang="en-US" altLang="zh-CN" sz="2400" i="1" dirty="0">
                        <a:latin typeface="Cambria Math" charset="0"/>
                      </a:rPr>
                      <m:t>𝑋</m:t>
                    </m:r>
                    <m:d>
                      <m:dPr>
                        <m:ctrlPr>
                          <a:rPr kumimoji="1" lang="en-US" altLang="zh-CN" sz="2400" i="1" dirty="0">
                            <a:latin typeface="Cambria Math" panose="02040503050406030204" pitchFamily="18" charset="0"/>
                          </a:rPr>
                        </m:ctrlPr>
                      </m:dPr>
                      <m:e>
                        <m:r>
                          <a:rPr kumimoji="1" lang="en-US" altLang="zh-CN" sz="2400" i="1" dirty="0">
                            <a:latin typeface="Cambria Math" charset="0"/>
                          </a:rPr>
                          <m:t>𝐻𝐻𝑇</m:t>
                        </m:r>
                      </m:e>
                    </m:d>
                    <m:r>
                      <a:rPr kumimoji="1" lang="en-US" altLang="zh-CN" sz="2400" i="1" dirty="0">
                        <a:latin typeface="Cambria Math" charset="0"/>
                      </a:rPr>
                      <m:t>=</m:t>
                    </m:r>
                    <m:r>
                      <a:rPr kumimoji="1" lang="en-US" altLang="zh-CN" sz="2400" i="1" dirty="0">
                        <a:latin typeface="Cambria Math" charset="0"/>
                      </a:rPr>
                      <m:t>𝑋</m:t>
                    </m:r>
                    <m:d>
                      <m:dPr>
                        <m:ctrlPr>
                          <a:rPr kumimoji="1" lang="en-US" altLang="zh-CN" sz="2400" i="1" dirty="0">
                            <a:latin typeface="Cambria Math" panose="02040503050406030204" pitchFamily="18" charset="0"/>
                          </a:rPr>
                        </m:ctrlPr>
                      </m:dPr>
                      <m:e>
                        <m:r>
                          <a:rPr kumimoji="1" lang="en-US" altLang="zh-CN" sz="2400" i="1" dirty="0">
                            <a:latin typeface="Cambria Math" charset="0"/>
                          </a:rPr>
                          <m:t>𝐻𝑇𝐻</m:t>
                        </m:r>
                      </m:e>
                    </m:d>
                    <m:r>
                      <a:rPr kumimoji="1" lang="en-US" altLang="zh-CN" sz="2400" i="1" dirty="0">
                        <a:latin typeface="Cambria Math" charset="0"/>
                      </a:rPr>
                      <m:t>=</m:t>
                    </m:r>
                    <m:r>
                      <a:rPr kumimoji="1" lang="en-US" altLang="zh-CN" sz="2400" i="1" dirty="0">
                        <a:latin typeface="Cambria Math" charset="0"/>
                      </a:rPr>
                      <m:t>𝑋</m:t>
                    </m:r>
                    <m:d>
                      <m:dPr>
                        <m:ctrlPr>
                          <a:rPr kumimoji="1" lang="en-US" altLang="zh-CN" sz="2400" i="1" dirty="0">
                            <a:latin typeface="Cambria Math" panose="02040503050406030204" pitchFamily="18" charset="0"/>
                          </a:rPr>
                        </m:ctrlPr>
                      </m:dPr>
                      <m:e>
                        <m:r>
                          <a:rPr kumimoji="1" lang="en-US" altLang="zh-CN" sz="2400" i="1" dirty="0">
                            <a:latin typeface="Cambria Math" charset="0"/>
                          </a:rPr>
                          <m:t>𝑇𝐻𝐻</m:t>
                        </m:r>
                      </m:e>
                    </m:d>
                    <m:r>
                      <a:rPr kumimoji="1" lang="en-US" altLang="zh-CN" sz="2400" i="1" dirty="0">
                        <a:latin typeface="Cambria Math" charset="0"/>
                      </a:rPr>
                      <m:t>= 2, </m:t>
                    </m:r>
                  </m:oMath>
                </a14:m>
                <a:endParaRPr kumimoji="1" lang="zh-CN" altLang="en-US" sz="2400" i="1" dirty="0">
                  <a:latin typeface="Cambria Math" charset="0"/>
                </a:endParaRPr>
              </a:p>
              <a:p>
                <a:pPr lvl="1"/>
                <a14:m>
                  <m:oMath xmlns:m="http://schemas.openxmlformats.org/officeDocument/2006/math">
                    <m:r>
                      <a:rPr kumimoji="1" lang="en-US" altLang="zh-CN" sz="2400" i="1" dirty="0">
                        <a:latin typeface="Cambria Math" charset="0"/>
                      </a:rPr>
                      <m:t>𝑋</m:t>
                    </m:r>
                    <m:r>
                      <a:rPr kumimoji="1" lang="en-US" altLang="zh-CN" sz="2400" i="1" dirty="0">
                        <a:latin typeface="Cambria Math" charset="0"/>
                      </a:rPr>
                      <m:t>(</m:t>
                    </m:r>
                    <m:r>
                      <a:rPr kumimoji="1" lang="en-US" altLang="zh-CN" sz="2400" i="1" dirty="0">
                        <a:latin typeface="Cambria Math" charset="0"/>
                      </a:rPr>
                      <m:t>𝑇𝑇𝐻</m:t>
                    </m:r>
                    <m:r>
                      <a:rPr kumimoji="1" lang="en-US" altLang="zh-CN" sz="2400" i="1" dirty="0">
                        <a:latin typeface="Cambria Math" charset="0"/>
                      </a:rPr>
                      <m:t>)=</m:t>
                    </m:r>
                    <m:r>
                      <a:rPr kumimoji="1" lang="en-US" altLang="zh-CN" sz="2400" i="1" dirty="0">
                        <a:latin typeface="Cambria Math" charset="0"/>
                      </a:rPr>
                      <m:t>𝑋</m:t>
                    </m:r>
                    <m:r>
                      <a:rPr kumimoji="1" lang="en-US" altLang="zh-CN" sz="2400" i="1" dirty="0">
                        <a:latin typeface="Cambria Math" charset="0"/>
                      </a:rPr>
                      <m:t>(</m:t>
                    </m:r>
                    <m:r>
                      <a:rPr kumimoji="1" lang="en-US" altLang="zh-CN" sz="2400" i="1" dirty="0">
                        <a:latin typeface="Cambria Math" charset="0"/>
                      </a:rPr>
                      <m:t>𝑇𝐻𝑇</m:t>
                    </m:r>
                    <m:r>
                      <a:rPr kumimoji="1" lang="en-US" altLang="zh-CN" sz="2400" i="1" dirty="0">
                        <a:latin typeface="Cambria Math" charset="0"/>
                      </a:rPr>
                      <m:t>)=</m:t>
                    </m:r>
                    <m:r>
                      <a:rPr kumimoji="1" lang="en-US" altLang="zh-CN" sz="2400" i="1" dirty="0">
                        <a:latin typeface="Cambria Math" charset="0"/>
                      </a:rPr>
                      <m:t>𝑋</m:t>
                    </m:r>
                    <m:r>
                      <a:rPr kumimoji="1" lang="en-US" altLang="zh-CN" sz="2400" i="1" dirty="0">
                        <a:latin typeface="Cambria Math" charset="0"/>
                      </a:rPr>
                      <m:t>(</m:t>
                    </m:r>
                    <m:r>
                      <a:rPr kumimoji="1" lang="en-US" altLang="zh-CN" sz="2400" i="1" dirty="0">
                        <a:latin typeface="Cambria Math" charset="0"/>
                      </a:rPr>
                      <m:t>𝐻𝑇𝑇</m:t>
                    </m:r>
                    <m:r>
                      <a:rPr kumimoji="1" lang="en-US" altLang="zh-CN" sz="2400" i="1" dirty="0">
                        <a:latin typeface="Cambria Math" charset="0"/>
                      </a:rPr>
                      <m:t>) = 1. </m:t>
                    </m:r>
                  </m:oMath>
                </a14:m>
                <a:endParaRPr kumimoji="1" lang="en-US" altLang="zh-CN" sz="2400" dirty="0"/>
              </a:p>
              <a:p>
                <a:pPr lvl="1"/>
                <a:r>
                  <a:rPr kumimoji="1" lang="en-US" altLang="zh-CN" sz="2400" dirty="0"/>
                  <a:t>8</a:t>
                </a:r>
                <a:r>
                  <a:rPr kumimoji="1" lang="zh-CN" altLang="en-US" sz="2400" dirty="0"/>
                  <a:t> 种结果的每一个出现的概率为</a:t>
                </a:r>
                <a:r>
                  <a:rPr kumimoji="1" lang="en-US" altLang="zh-CN" sz="2400" dirty="0"/>
                  <a:t>1/8. </a:t>
                </a:r>
                <a:r>
                  <a:rPr kumimoji="1" lang="zh-CN" altLang="en-US" sz="2400" dirty="0"/>
                  <a:t>因此</a:t>
                </a:r>
                <a:r>
                  <a:rPr kumimoji="1" lang="en-US" altLang="zh-CN" sz="2400" dirty="0"/>
                  <a:t>, </a:t>
                </a:r>
                <a14:m>
                  <m:oMath xmlns:m="http://schemas.openxmlformats.org/officeDocument/2006/math">
                    <m:r>
                      <a:rPr kumimoji="1" lang="en-US" altLang="zh-CN" sz="2400" i="1" dirty="0" smtClean="0">
                        <a:latin typeface="Cambria Math" charset="0"/>
                      </a:rPr>
                      <m:t>𝑋</m:t>
                    </m:r>
                    <m:r>
                      <a:rPr kumimoji="1" lang="en-US" altLang="zh-CN" sz="2400" i="1" dirty="0" smtClean="0">
                        <a:latin typeface="Cambria Math" charset="0"/>
                      </a:rPr>
                      <m:t>(</m:t>
                    </m:r>
                    <m:r>
                      <a:rPr kumimoji="1" lang="en-US" altLang="zh-CN" sz="2400" i="1" dirty="0" smtClean="0">
                        <a:latin typeface="Cambria Math" charset="0"/>
                      </a:rPr>
                      <m:t>𝑡</m:t>
                    </m:r>
                    <m:r>
                      <a:rPr kumimoji="1" lang="en-US" altLang="zh-CN" sz="2400" i="1" dirty="0" smtClean="0">
                        <a:latin typeface="Cambria Math" charset="0"/>
                      </a:rPr>
                      <m:t>)</m:t>
                    </m:r>
                  </m:oMath>
                </a14:m>
                <a:r>
                  <a:rPr kumimoji="1" lang="zh-CN" altLang="en-US" sz="2400" dirty="0"/>
                  <a:t>的 </a:t>
                </a:r>
                <a:br>
                  <a:rPr kumimoji="1" lang="zh-CN" altLang="en-US" sz="2400" dirty="0"/>
                </a:br>
                <a:r>
                  <a:rPr kumimoji="1" lang="en-US" altLang="zh-CN" sz="2400" dirty="0"/>
                  <a:t>(</a:t>
                </a:r>
                <a:r>
                  <a:rPr kumimoji="1" lang="zh-CN" altLang="en-US" sz="2400" dirty="0"/>
                  <a:t>概率</a:t>
                </a:r>
                <a:r>
                  <a:rPr kumimoji="1" lang="en-US" altLang="zh-CN" sz="2400" dirty="0"/>
                  <a:t>)</a:t>
                </a:r>
                <a:r>
                  <a:rPr kumimoji="1" lang="zh-CN" altLang="en-US" sz="2400" dirty="0"/>
                  <a:t>分布 </a:t>
                </a:r>
              </a:p>
              <a:p>
                <a:pPr marL="0" indent="0">
                  <a:buNone/>
                </a:pPr>
                <a:r>
                  <a:rPr kumimoji="1" lang="zh-CN" altLang="en-US" sz="2400" b="0" dirty="0"/>
                  <a:t>           </a:t>
                </a:r>
                <a14:m>
                  <m:oMath xmlns:m="http://schemas.openxmlformats.org/officeDocument/2006/math">
                    <m:func>
                      <m:funcPr>
                        <m:ctrlPr>
                          <a:rPr kumimoji="1" lang="en-US" altLang="zh-CN" sz="2400" b="0" i="1" dirty="0" smtClean="0">
                            <a:latin typeface="Cambria Math" panose="02040503050406030204" pitchFamily="18" charset="0"/>
                          </a:rPr>
                        </m:ctrlPr>
                      </m:funcPr>
                      <m:fName>
                        <m:r>
                          <m:rPr>
                            <m:sty m:val="p"/>
                          </m:rPr>
                          <a:rPr kumimoji="1" lang="en-US" altLang="zh-CN" sz="2400" b="0" i="0" dirty="0" smtClean="0">
                            <a:latin typeface="Cambria Math" charset="0"/>
                          </a:rPr>
                          <m:t>Pr</m:t>
                        </m:r>
                      </m:fName>
                      <m:e>
                        <m:d>
                          <m:dPr>
                            <m:begChr m:val="["/>
                            <m:endChr m:val="]"/>
                            <m:ctrlPr>
                              <a:rPr kumimoji="1" lang="en-US" altLang="zh-CN" sz="2400" b="0" i="1" dirty="0" smtClean="0">
                                <a:latin typeface="Cambria Math" panose="02040503050406030204" pitchFamily="18" charset="0"/>
                              </a:rPr>
                            </m:ctrlPr>
                          </m:dPr>
                          <m:e>
                            <m:r>
                              <a:rPr kumimoji="1" lang="en-US" altLang="zh-CN" sz="2400" b="0" i="1" dirty="0" smtClean="0">
                                <a:latin typeface="Cambria Math" charset="0"/>
                              </a:rPr>
                              <m:t>𝑋</m:t>
                            </m:r>
                            <m:r>
                              <a:rPr kumimoji="1" lang="en-US" altLang="zh-CN" sz="2400" b="0" i="1" dirty="0" smtClean="0">
                                <a:latin typeface="Cambria Math" charset="0"/>
                              </a:rPr>
                              <m:t>=3</m:t>
                            </m:r>
                          </m:e>
                        </m:d>
                      </m:e>
                    </m:func>
                    <m:r>
                      <a:rPr kumimoji="1" lang="en-US" altLang="zh-CN" sz="2400" i="1" dirty="0" smtClean="0">
                        <a:latin typeface="Cambria Math" charset="0"/>
                      </a:rPr>
                      <m:t>=</m:t>
                    </m:r>
                    <m:f>
                      <m:fPr>
                        <m:ctrlPr>
                          <a:rPr kumimoji="1" lang="en-US" altLang="zh-CN" sz="2400" i="1" dirty="0" smtClean="0">
                            <a:latin typeface="Cambria Math" panose="02040503050406030204" pitchFamily="18" charset="0"/>
                          </a:rPr>
                        </m:ctrlPr>
                      </m:fPr>
                      <m:num>
                        <m:r>
                          <a:rPr kumimoji="1" lang="en-US" altLang="zh-CN" sz="2400" i="1" dirty="0" smtClean="0">
                            <a:latin typeface="Cambria Math" charset="0"/>
                          </a:rPr>
                          <m:t>1</m:t>
                        </m:r>
                      </m:num>
                      <m:den>
                        <m:r>
                          <a:rPr kumimoji="1" lang="en-US" altLang="zh-CN" sz="2400" i="1" dirty="0" smtClean="0">
                            <a:latin typeface="Cambria Math" charset="0"/>
                          </a:rPr>
                          <m:t>8</m:t>
                        </m:r>
                      </m:den>
                    </m:f>
                    <m:r>
                      <a:rPr kumimoji="1" lang="en-US" altLang="zh-CN" sz="2400" i="1" dirty="0" smtClean="0">
                        <a:latin typeface="Cambria Math" charset="0"/>
                      </a:rPr>
                      <m:t>,</m:t>
                    </m:r>
                  </m:oMath>
                </a14:m>
                <a:r>
                  <a:rPr kumimoji="1" lang="zh-CN" altLang="en-US" sz="2400" dirty="0"/>
                  <a:t>   </a:t>
                </a:r>
                <a14:m>
                  <m:oMath xmlns:m="http://schemas.openxmlformats.org/officeDocument/2006/math">
                    <m:r>
                      <m:rPr>
                        <m:sty m:val="p"/>
                      </m:rPr>
                      <a:rPr kumimoji="1" lang="en-US" altLang="zh-CN" sz="2400" b="0" i="0" dirty="0" smtClean="0">
                        <a:latin typeface="Cambria Math" charset="0"/>
                      </a:rPr>
                      <m:t>Pr</m:t>
                    </m:r>
                    <m:d>
                      <m:dPr>
                        <m:begChr m:val="["/>
                        <m:endChr m:val="]"/>
                        <m:ctrlPr>
                          <a:rPr kumimoji="1" lang="en-US" altLang="zh-CN" sz="2400" b="0" i="1" dirty="0" smtClean="0">
                            <a:latin typeface="Cambria Math" panose="02040503050406030204" pitchFamily="18" charset="0"/>
                          </a:rPr>
                        </m:ctrlPr>
                      </m:dPr>
                      <m:e>
                        <m:r>
                          <a:rPr kumimoji="1" lang="en-US" altLang="zh-CN" sz="2400" i="1" dirty="0" smtClean="0">
                            <a:latin typeface="Cambria Math" charset="0"/>
                          </a:rPr>
                          <m:t>𝑋</m:t>
                        </m:r>
                        <m:r>
                          <a:rPr kumimoji="1" lang="en-US" altLang="zh-CN" sz="2400" i="1" dirty="0" smtClean="0">
                            <a:latin typeface="Cambria Math" charset="0"/>
                          </a:rPr>
                          <m:t>=2</m:t>
                        </m:r>
                      </m:e>
                    </m:d>
                    <m:r>
                      <a:rPr kumimoji="1" lang="en-US" altLang="zh-CN" sz="2400" i="1" dirty="0" smtClean="0">
                        <a:latin typeface="Cambria Math" charset="0"/>
                      </a:rPr>
                      <m:t>=</m:t>
                    </m:r>
                    <m:f>
                      <m:fPr>
                        <m:ctrlPr>
                          <a:rPr kumimoji="1" lang="en-US" altLang="zh-CN" sz="2400" i="1" dirty="0" smtClean="0">
                            <a:latin typeface="Cambria Math" panose="02040503050406030204" pitchFamily="18" charset="0"/>
                          </a:rPr>
                        </m:ctrlPr>
                      </m:fPr>
                      <m:num>
                        <m:r>
                          <a:rPr kumimoji="1" lang="en-US" altLang="zh-CN" sz="2400" i="1" dirty="0" smtClean="0">
                            <a:latin typeface="Cambria Math" charset="0"/>
                          </a:rPr>
                          <m:t>3</m:t>
                        </m:r>
                      </m:num>
                      <m:den>
                        <m:r>
                          <a:rPr kumimoji="1" lang="en-US" altLang="zh-CN" sz="2400" i="1" dirty="0" smtClean="0">
                            <a:latin typeface="Cambria Math" charset="0"/>
                          </a:rPr>
                          <m:t>8</m:t>
                        </m:r>
                      </m:den>
                    </m:f>
                    <m:r>
                      <a:rPr kumimoji="1" lang="en-US" altLang="zh-CN" sz="2400" i="1" dirty="0" smtClean="0">
                        <a:latin typeface="Cambria Math" charset="0"/>
                      </a:rPr>
                      <m:t>,</m:t>
                    </m:r>
                    <m:r>
                      <a:rPr kumimoji="1" lang="zh-CN" altLang="en-US" sz="2400" b="0" i="0" dirty="0" smtClean="0">
                        <a:latin typeface="Cambria Math" charset="0"/>
                      </a:rPr>
                      <m:t>  </m:t>
                    </m:r>
                  </m:oMath>
                </a14:m>
                <a:endParaRPr kumimoji="1" lang="en-US" altLang="zh-CN" sz="2400" b="0" i="0" dirty="0">
                  <a:latin typeface="Cambria Math" charset="0"/>
                </a:endParaRPr>
              </a:p>
              <a:p>
                <a:pPr marL="0" indent="0">
                  <a:buNone/>
                </a:pPr>
                <a:r>
                  <a:rPr kumimoji="1" lang="en-US" altLang="zh-CN" sz="2400" b="0" dirty="0"/>
                  <a:t>           </a:t>
                </a:r>
                <a14:m>
                  <m:oMath xmlns:m="http://schemas.openxmlformats.org/officeDocument/2006/math">
                    <m:r>
                      <m:rPr>
                        <m:sty m:val="p"/>
                      </m:rPr>
                      <a:rPr kumimoji="1" lang="en-US" altLang="zh-CN" sz="2400" b="0" i="0" dirty="0" smtClean="0">
                        <a:latin typeface="Cambria Math" charset="0"/>
                      </a:rPr>
                      <m:t>Pr</m:t>
                    </m:r>
                    <m:r>
                      <a:rPr kumimoji="1" lang="en-US" altLang="zh-CN" sz="2400" b="0" i="1" dirty="0" smtClean="0">
                        <a:latin typeface="Cambria Math" charset="0"/>
                      </a:rPr>
                      <m:t>⁡[</m:t>
                    </m:r>
                    <m:r>
                      <a:rPr kumimoji="1" lang="en-US" altLang="zh-CN" sz="2400" i="1" dirty="0" smtClean="0">
                        <a:latin typeface="Cambria Math" charset="0"/>
                      </a:rPr>
                      <m:t>𝑋</m:t>
                    </m:r>
                    <m:r>
                      <a:rPr kumimoji="1" lang="en-US" altLang="zh-CN" sz="2400" i="1" dirty="0" smtClean="0">
                        <a:latin typeface="Cambria Math" charset="0"/>
                      </a:rPr>
                      <m:t>=1]=</m:t>
                    </m:r>
                    <m:f>
                      <m:fPr>
                        <m:ctrlPr>
                          <a:rPr kumimoji="1" lang="en-US" altLang="zh-CN" sz="2400" b="0" i="1" dirty="0" smtClean="0">
                            <a:latin typeface="Cambria Math" panose="02040503050406030204" pitchFamily="18" charset="0"/>
                          </a:rPr>
                        </m:ctrlPr>
                      </m:fPr>
                      <m:num>
                        <m:r>
                          <a:rPr kumimoji="1" lang="en-US" altLang="zh-CN" sz="2400" i="1" dirty="0" smtClean="0">
                            <a:latin typeface="Cambria Math" charset="0"/>
                          </a:rPr>
                          <m:t>3</m:t>
                        </m:r>
                      </m:num>
                      <m:den>
                        <m:r>
                          <a:rPr kumimoji="1" lang="en-US" altLang="zh-CN" sz="2400" i="1" dirty="0" smtClean="0">
                            <a:latin typeface="Cambria Math" charset="0"/>
                          </a:rPr>
                          <m:t>8</m:t>
                        </m:r>
                      </m:den>
                    </m:f>
                    <m:r>
                      <a:rPr kumimoji="1" lang="en-US" altLang="zh-CN" sz="2400" i="1" dirty="0" smtClean="0">
                        <a:latin typeface="Cambria Math" charset="0"/>
                      </a:rPr>
                      <m:t> </m:t>
                    </m:r>
                  </m:oMath>
                </a14:m>
                <a:r>
                  <a:rPr kumimoji="1" lang="en-US" altLang="zh-CN" sz="2400" dirty="0"/>
                  <a:t>,</a:t>
                </a:r>
                <a14:m>
                  <m:oMath xmlns:m="http://schemas.openxmlformats.org/officeDocument/2006/math">
                    <m:func>
                      <m:funcPr>
                        <m:ctrlPr>
                          <a:rPr kumimoji="1" lang="en-US" altLang="zh-CN" sz="2400" i="1" dirty="0">
                            <a:latin typeface="Cambria Math" panose="02040503050406030204" pitchFamily="18" charset="0"/>
                          </a:rPr>
                        </m:ctrlPr>
                      </m:funcPr>
                      <m:fName>
                        <m:r>
                          <a:rPr kumimoji="1" lang="en-US" altLang="zh-CN" sz="2400" b="0" i="0" dirty="0" smtClean="0">
                            <a:latin typeface="Cambria Math" panose="02040503050406030204" pitchFamily="18" charset="0"/>
                          </a:rPr>
                          <m:t>   </m:t>
                        </m:r>
                        <m:r>
                          <m:rPr>
                            <m:sty m:val="p"/>
                          </m:rPr>
                          <a:rPr kumimoji="1" lang="en-US" altLang="zh-CN" sz="2400" dirty="0">
                            <a:latin typeface="Cambria Math" charset="0"/>
                          </a:rPr>
                          <m:t>Pr</m:t>
                        </m:r>
                      </m:fName>
                      <m:e>
                        <m:d>
                          <m:dPr>
                            <m:begChr m:val="["/>
                            <m:endChr m:val="]"/>
                            <m:ctrlPr>
                              <a:rPr kumimoji="1" lang="en-US" altLang="zh-CN" sz="2400" i="1" dirty="0">
                                <a:latin typeface="Cambria Math" panose="02040503050406030204" pitchFamily="18" charset="0"/>
                              </a:rPr>
                            </m:ctrlPr>
                          </m:dPr>
                          <m:e>
                            <m:r>
                              <a:rPr kumimoji="1" lang="en-US" altLang="zh-CN" sz="2400" i="1" dirty="0">
                                <a:latin typeface="Cambria Math" charset="0"/>
                              </a:rPr>
                              <m:t>𝑋</m:t>
                            </m:r>
                            <m:r>
                              <a:rPr kumimoji="1" lang="en-US" altLang="zh-CN" sz="2400" i="1" dirty="0">
                                <a:latin typeface="Cambria Math" charset="0"/>
                              </a:rPr>
                              <m:t>=0</m:t>
                            </m:r>
                          </m:e>
                        </m:d>
                      </m:e>
                    </m:func>
                    <m:r>
                      <a:rPr kumimoji="1" lang="en-US" altLang="zh-CN" sz="2400" i="1" dirty="0">
                        <a:latin typeface="Cambria Math" charset="0"/>
                      </a:rPr>
                      <m:t>=</m:t>
                    </m:r>
                    <m:f>
                      <m:fPr>
                        <m:ctrlPr>
                          <a:rPr kumimoji="1" lang="en-US" altLang="zh-CN" sz="2400" i="1" dirty="0">
                            <a:latin typeface="Cambria Math" panose="02040503050406030204" pitchFamily="18" charset="0"/>
                          </a:rPr>
                        </m:ctrlPr>
                      </m:fPr>
                      <m:num>
                        <m:r>
                          <a:rPr kumimoji="1" lang="en-US" altLang="zh-CN" sz="2400" i="1" dirty="0">
                            <a:latin typeface="Cambria Math" charset="0"/>
                          </a:rPr>
                          <m:t>1</m:t>
                        </m:r>
                      </m:num>
                      <m:den>
                        <m:r>
                          <a:rPr kumimoji="1" lang="en-US" altLang="zh-CN" sz="2400" i="1" dirty="0">
                            <a:latin typeface="Cambria Math" charset="0"/>
                          </a:rPr>
                          <m:t>8</m:t>
                        </m:r>
                      </m:den>
                    </m:f>
                    <m:r>
                      <a:rPr kumimoji="1" lang="en-US" altLang="zh-CN" sz="2400" i="1" dirty="0">
                        <a:latin typeface="Cambria Math" charset="0"/>
                      </a:rPr>
                      <m:t>,</m:t>
                    </m:r>
                  </m:oMath>
                </a14:m>
                <a:r>
                  <a:rPr kumimoji="1" lang="zh-CN" altLang="en-US" sz="2400" dirty="0"/>
                  <a:t> </a:t>
                </a:r>
                <a:endParaRPr kumimoji="1" lang="en-US" altLang="zh-CN" sz="2400" dirty="0"/>
              </a:p>
              <a:p>
                <a:pPr marL="0" indent="0">
                  <a:buNone/>
                </a:pPr>
                <a:endParaRPr kumimoji="1"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887" r="-81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随机变量（续）</a:t>
            </a:r>
          </a:p>
        </p:txBody>
      </p:sp>
    </p:spTree>
    <p:extLst>
      <p:ext uri="{BB962C8B-B14F-4D97-AF65-F5344CB8AC3E}">
        <p14:creationId xmlns:p14="http://schemas.microsoft.com/office/powerpoint/2010/main" val="1145151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定义</a:t>
                </a:r>
                <a:r>
                  <a:rPr lang="en-US" altLang="zh-CN" dirty="0"/>
                  <a:t>: </a:t>
                </a:r>
                <a14:m>
                  <m:oMath xmlns:m="http://schemas.openxmlformats.org/officeDocument/2006/math">
                    <m:r>
                      <a:rPr lang="zh-CN" altLang="en-US" b="0" i="0" dirty="0" smtClean="0">
                        <a:latin typeface="Cambria Math" charset="0"/>
                      </a:rPr>
                      <m:t> </m:t>
                    </m:r>
                    <m:r>
                      <a:rPr lang="en-US" altLang="zh-CN" b="0" i="1" dirty="0" smtClean="0">
                        <a:latin typeface="Cambria Math" charset="0"/>
                      </a:rPr>
                      <m:t>𝑋</m:t>
                    </m:r>
                    <m:r>
                      <a:rPr lang="zh-CN" altLang="en-US" b="0" i="1" dirty="0" smtClean="0">
                        <a:latin typeface="Cambria Math" charset="0"/>
                      </a:rPr>
                      <m:t> </m:t>
                    </m:r>
                  </m:oMath>
                </a14:m>
                <a:r>
                  <a:rPr lang="zh-CN" altLang="en-US" dirty="0"/>
                  <a:t>是样本空间</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r>
                      <a:rPr kumimoji="1" lang="zh-CN" altLang="en-US" b="0" i="1">
                        <a:solidFill>
                          <a:schemeClr val="accent6"/>
                        </a:solidFill>
                        <a:latin typeface="Cambria Math" charset="0"/>
                        <a:ea typeface="Savoye LET" charset="0"/>
                        <a:cs typeface="Savoye LET" charset="0"/>
                      </a:rPr>
                      <m:t>𝒮</m:t>
                    </m:r>
                    <m:r>
                      <a:rPr kumimoji="1" lang="zh-CN" altLang="en-US" b="0" i="0" smtClean="0">
                        <a:solidFill>
                          <a:schemeClr val="accent6"/>
                        </a:solidFill>
                        <a:latin typeface="Cambria Math" charset="0"/>
                        <a:ea typeface="Savoye LET" charset="0"/>
                        <a:cs typeface="Savoye LET" charset="0"/>
                      </a:rPr>
                      <m:t> </m:t>
                    </m:r>
                  </m:oMath>
                </a14:m>
                <a:r>
                  <a:rPr lang="zh-CN" altLang="en-US" dirty="0"/>
                  <a:t>上的随机变量</a:t>
                </a:r>
                <a:r>
                  <a:rPr lang="en-US" altLang="zh-CN" dirty="0"/>
                  <a:t>,</a:t>
                </a:r>
                <a:r>
                  <a:rPr lang="zh-CN" altLang="en-US" dirty="0"/>
                  <a:t> </a:t>
                </a:r>
                <a14:m>
                  <m:oMath xmlns:m="http://schemas.openxmlformats.org/officeDocument/2006/math">
                    <m:r>
                      <a:rPr lang="en-US" altLang="zh-CN" i="1" dirty="0">
                        <a:latin typeface="Cambria Math" charset="0"/>
                      </a:rPr>
                      <m:t>𝑋</m:t>
                    </m:r>
                  </m:oMath>
                </a14:m>
                <a:r>
                  <a:rPr lang="zh-CN" altLang="en-US" dirty="0"/>
                  <a:t>的分布是形如</a:t>
                </a:r>
                <a14:m>
                  <m:oMath xmlns:m="http://schemas.openxmlformats.org/officeDocument/2006/math">
                    <m:r>
                      <a:rPr lang="zh-CN" altLang="en-US" b="0" i="0" dirty="0" smtClean="0">
                        <a:latin typeface="Cambria Math" charset="0"/>
                      </a:rPr>
                      <m:t> </m:t>
                    </m:r>
                    <m:d>
                      <m:dPr>
                        <m:ctrlPr>
                          <a:rPr lang="en-US" altLang="zh-CN" i="1" dirty="0" smtClean="0">
                            <a:latin typeface="Cambria Math" panose="02040503050406030204" pitchFamily="18" charset="0"/>
                          </a:rPr>
                        </m:ctrlPr>
                      </m:dPr>
                      <m:e>
                        <m:r>
                          <a:rPr lang="en-US" altLang="zh-CN" i="1" dirty="0" smtClean="0">
                            <a:latin typeface="Cambria Math" charset="0"/>
                          </a:rPr>
                          <m:t>𝑟</m:t>
                        </m:r>
                        <m:r>
                          <a:rPr lang="en-US" altLang="zh-CN" i="1" dirty="0" smtClean="0">
                            <a:latin typeface="Cambria Math"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charset="0"/>
                              </a:rPr>
                              <m:t>Pr</m:t>
                            </m:r>
                          </m:fName>
                          <m:e>
                            <m:d>
                              <m:dPr>
                                <m:begChr m:val="["/>
                                <m:endChr m:val="]"/>
                                <m:ctrlPr>
                                  <a:rPr lang="en-US" altLang="zh-CN" b="0" i="1" dirty="0" smtClean="0">
                                    <a:latin typeface="Cambria Math" panose="02040503050406030204" pitchFamily="18" charset="0"/>
                                  </a:rPr>
                                </m:ctrlPr>
                              </m:dPr>
                              <m:e>
                                <m:r>
                                  <a:rPr lang="en-US" altLang="zh-CN" i="1" dirty="0" smtClean="0">
                                    <a:latin typeface="Cambria Math" charset="0"/>
                                  </a:rPr>
                                  <m:t>𝑋</m:t>
                                </m:r>
                                <m:r>
                                  <a:rPr lang="en-US" altLang="zh-CN" i="1" dirty="0" smtClean="0">
                                    <a:latin typeface="Cambria Math" charset="0"/>
                                  </a:rPr>
                                  <m:t>=</m:t>
                                </m:r>
                                <m:r>
                                  <a:rPr lang="en-US" altLang="zh-CN" i="1" dirty="0" smtClean="0">
                                    <a:latin typeface="Cambria Math" charset="0"/>
                                  </a:rPr>
                                  <m:t>𝑟</m:t>
                                </m:r>
                              </m:e>
                            </m:d>
                          </m:e>
                        </m:func>
                      </m:e>
                    </m:d>
                  </m:oMath>
                </a14:m>
                <a:r>
                  <a:rPr lang="zh-CN" altLang="en-US" dirty="0"/>
                  <a:t>的二元组集合</a:t>
                </a:r>
                <a:r>
                  <a:rPr lang="en-US" altLang="zh-CN" dirty="0"/>
                  <a:t>,</a:t>
                </a:r>
                <a:r>
                  <a:rPr lang="zh-CN" altLang="en-US" dirty="0"/>
                  <a:t>其中 </a:t>
                </a:r>
                <a:br>
                  <a:rPr lang="zh-CN" altLang="en-US" dirty="0"/>
                </a:br>
                <a14:m>
                  <m:oMath xmlns:m="http://schemas.openxmlformats.org/officeDocument/2006/math">
                    <m:r>
                      <a:rPr lang="en-US" altLang="zh-CN" i="1" dirty="0" smtClean="0">
                        <a:latin typeface="Cambria Math" charset="0"/>
                      </a:rPr>
                      <m:t>𝑟</m:t>
                    </m:r>
                    <m:r>
                      <a:rPr lang="en-US" altLang="zh-CN" b="0" i="1" dirty="0" smtClean="0">
                        <a:latin typeface="Cambria Math" charset="0"/>
                      </a:rPr>
                      <m:t>∈</m:t>
                    </m:r>
                    <m:r>
                      <a:rPr lang="en-US" altLang="zh-CN" i="1" dirty="0">
                        <a:latin typeface="Cambria Math" charset="0"/>
                      </a:rPr>
                      <m:t>𝑋</m:t>
                    </m:r>
                    <m:r>
                      <a:rPr lang="en-US" altLang="zh-CN" i="1" dirty="0">
                        <a:latin typeface="Cambria Math" charset="0"/>
                      </a:rPr>
                      <m:t>(</m:t>
                    </m:r>
                    <m:r>
                      <a:rPr kumimoji="1" lang="zh-CN" altLang="en-US" i="1">
                        <a:solidFill>
                          <a:schemeClr val="accent6"/>
                        </a:solidFill>
                        <a:latin typeface="Cambria Math" charset="0"/>
                        <a:ea typeface="Savoye LET" charset="0"/>
                        <a:cs typeface="Savoye LET" charset="0"/>
                      </a:rPr>
                      <m:t>𝒮</m:t>
                    </m:r>
                    <m:r>
                      <a:rPr lang="en-US" altLang="zh-CN" i="1" dirty="0">
                        <a:latin typeface="Cambria Math" charset="0"/>
                      </a:rPr>
                      <m:t>),</m:t>
                    </m:r>
                  </m:oMath>
                </a14:m>
                <a:r>
                  <a:rPr lang="zh-CN" altLang="en-US" dirty="0"/>
                  <a:t> </a:t>
                </a:r>
                <a14:m>
                  <m:oMath xmlns:m="http://schemas.openxmlformats.org/officeDocument/2006/math">
                    <m:func>
                      <m:funcPr>
                        <m:ctrlPr>
                          <a:rPr lang="en-US" altLang="zh-CN" i="1" dirty="0">
                            <a:latin typeface="Cambria Math" panose="02040503050406030204" pitchFamily="18" charset="0"/>
                          </a:rPr>
                        </m:ctrlPr>
                      </m:funcPr>
                      <m:fName>
                        <m:r>
                          <m:rPr>
                            <m:sty m:val="p"/>
                          </m:rPr>
                          <a:rPr lang="en-US" altLang="zh-CN" dirty="0">
                            <a:latin typeface="Cambria Math" charset="0"/>
                          </a:rPr>
                          <m:t>Pr</m:t>
                        </m:r>
                      </m:fName>
                      <m:e>
                        <m:d>
                          <m:dPr>
                            <m:begChr m:val="["/>
                            <m:endChr m:val="]"/>
                            <m:ctrlPr>
                              <a:rPr lang="en-US" altLang="zh-CN" i="1" dirty="0">
                                <a:latin typeface="Cambria Math" panose="02040503050406030204" pitchFamily="18" charset="0"/>
                              </a:rPr>
                            </m:ctrlPr>
                          </m:dPr>
                          <m:e>
                            <m:r>
                              <a:rPr lang="en-US" altLang="zh-CN" i="1" dirty="0">
                                <a:latin typeface="Cambria Math" charset="0"/>
                              </a:rPr>
                              <m:t>𝑋</m:t>
                            </m:r>
                            <m:r>
                              <a:rPr lang="en-US" altLang="zh-CN" i="1" dirty="0">
                                <a:latin typeface="Cambria Math" charset="0"/>
                              </a:rPr>
                              <m:t>=</m:t>
                            </m:r>
                            <m:r>
                              <a:rPr lang="en-US" altLang="zh-CN" i="1" dirty="0">
                                <a:latin typeface="Cambria Math" charset="0"/>
                              </a:rPr>
                              <m:t>𝑟</m:t>
                            </m:r>
                          </m:e>
                        </m:d>
                      </m:e>
                    </m:func>
                  </m:oMath>
                </a14:m>
                <a:r>
                  <a:rPr lang="zh-CN" altLang="en-US" dirty="0"/>
                  <a:t>是</a:t>
                </a:r>
                <a14:m>
                  <m:oMath xmlns:m="http://schemas.openxmlformats.org/officeDocument/2006/math">
                    <m:r>
                      <a:rPr lang="zh-CN" altLang="en-US" b="0" i="0" dirty="0" smtClean="0">
                        <a:latin typeface="Cambria Math" charset="0"/>
                      </a:rPr>
                      <m:t> </m:t>
                    </m:r>
                    <m:r>
                      <a:rPr lang="en-US" altLang="zh-CN" i="1" dirty="0" smtClean="0">
                        <a:latin typeface="Cambria Math" charset="0"/>
                      </a:rPr>
                      <m:t>𝑋</m:t>
                    </m:r>
                    <m:r>
                      <a:rPr lang="zh-CN" altLang="en-US" b="0" i="1" dirty="0" smtClean="0">
                        <a:latin typeface="Cambria Math" charset="0"/>
                      </a:rPr>
                      <m:t> </m:t>
                    </m:r>
                  </m:oMath>
                </a14:m>
                <a:r>
                  <a:rPr lang="zh-CN" altLang="en-US" dirty="0"/>
                  <a:t>取值为</a:t>
                </a:r>
                <a14:m>
                  <m:oMath xmlns:m="http://schemas.openxmlformats.org/officeDocument/2006/math">
                    <m:r>
                      <a:rPr lang="zh-CN" altLang="en-US" b="0" i="0" dirty="0" smtClean="0">
                        <a:latin typeface="Cambria Math" charset="0"/>
                      </a:rPr>
                      <m:t> </m:t>
                    </m:r>
                    <m:r>
                      <a:rPr lang="en-US" altLang="zh-CN" i="1" dirty="0" smtClean="0">
                        <a:latin typeface="Cambria Math" charset="0"/>
                      </a:rPr>
                      <m:t>𝑟</m:t>
                    </m:r>
                    <m:r>
                      <a:rPr lang="zh-CN" altLang="en-US" b="0" i="1" dirty="0" smtClean="0">
                        <a:latin typeface="Cambria Math" charset="0"/>
                      </a:rPr>
                      <m:t> </m:t>
                    </m:r>
                  </m:oMath>
                </a14:m>
                <a:r>
                  <a:rPr lang="zh-CN" altLang="en-US" dirty="0"/>
                  <a:t>的概率。 </a:t>
                </a:r>
              </a:p>
              <a:p>
                <a:pPr marL="0"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140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随机变量的分布</a:t>
            </a:r>
          </a:p>
        </p:txBody>
      </p:sp>
    </p:spTree>
    <p:extLst>
      <p:ext uri="{BB962C8B-B14F-4D97-AF65-F5344CB8AC3E}">
        <p14:creationId xmlns:p14="http://schemas.microsoft.com/office/powerpoint/2010/main" val="1175989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dirty="0"/>
              <a:t>随机变量分布特征的刻画</a:t>
            </a:r>
            <a:endParaRPr lang="en-US" altLang="zh-CN" dirty="0"/>
          </a:p>
        </p:txBody>
      </p:sp>
      <p:sp>
        <p:nvSpPr>
          <p:cNvPr id="3" name="内容占位符 2"/>
          <p:cNvSpPr>
            <a:spLocks noGrp="1"/>
          </p:cNvSpPr>
          <p:nvPr>
            <p:ph idx="1"/>
          </p:nvPr>
        </p:nvSpPr>
        <p:spPr/>
        <p:txBody>
          <a:bodyPr/>
          <a:lstStyle/>
          <a:p>
            <a:r>
              <a:rPr lang="zh-CN" altLang="en-US" dirty="0"/>
              <a:t>如何刻画随机变量取值分布的</a:t>
            </a:r>
            <a:r>
              <a:rPr lang="zh-CN" altLang="en-US" b="1" dirty="0">
                <a:solidFill>
                  <a:srgbClr val="2D2D8A"/>
                </a:solidFill>
              </a:rPr>
              <a:t>整体特征</a:t>
            </a:r>
            <a:r>
              <a:rPr lang="zh-CN" altLang="en-US" dirty="0"/>
              <a:t>？</a:t>
            </a:r>
            <a:endParaRPr lang="en-US" altLang="zh-CN" dirty="0"/>
          </a:p>
          <a:p>
            <a:pPr lvl="1"/>
            <a:r>
              <a:rPr lang="zh-CN" altLang="zh-CN" dirty="0"/>
              <a:t>“</a:t>
            </a:r>
            <a:r>
              <a:rPr lang="zh-CN" altLang="en-US" dirty="0"/>
              <a:t>平均”取值？</a:t>
            </a:r>
            <a:endParaRPr lang="en-US" altLang="zh-CN" dirty="0"/>
          </a:p>
          <a:p>
            <a:pPr lvl="2"/>
            <a:r>
              <a:rPr lang="zh-CN" altLang="en-US" dirty="0"/>
              <a:t>当以概率加权之</a:t>
            </a:r>
            <a:endParaRPr lang="en-US" altLang="zh-CN" dirty="0"/>
          </a:p>
          <a:p>
            <a:pPr lvl="1"/>
            <a:r>
              <a:rPr lang="zh-CN" altLang="zh-CN" dirty="0"/>
              <a:t>“</a:t>
            </a:r>
            <a:r>
              <a:rPr lang="zh-CN" altLang="en-US" dirty="0"/>
              <a:t>离散”程度？</a:t>
            </a:r>
            <a:endParaRPr lang="en-US" altLang="zh-CN" dirty="0"/>
          </a:p>
          <a:p>
            <a:pPr lvl="2"/>
            <a:r>
              <a:rPr lang="zh-CN" altLang="en-US" dirty="0"/>
              <a:t>当以平均取值为基准，考虑偏差程度</a:t>
            </a:r>
            <a:endParaRPr lang="en-US" altLang="zh-CN" dirty="0"/>
          </a:p>
        </p:txBody>
      </p:sp>
      <p:pic>
        <p:nvPicPr>
          <p:cNvPr id="8196" name="图片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05000" y="41910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图片 4" descr="images.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7400" y="4732338"/>
            <a:ext cx="139382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en-US" altLang="zh-CN"/>
              <a:t>期望值</a:t>
            </a:r>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定义：对于定义在样本空间</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𝒮</m:t>
                    </m:r>
                    <m:r>
                      <a:rPr lang="en-US" altLang="zh-CN" b="0" i="1" smtClean="0">
                        <a:latin typeface="Cambria Math" panose="02040503050406030204" pitchFamily="18" charset="0"/>
                      </a:rPr>
                      <m:t> </m:t>
                    </m:r>
                  </m:oMath>
                </a14:m>
                <a:r>
                  <a:rPr lang="zh-CN" altLang="en-US" dirty="0"/>
                  <a:t>上的一个随机变量</a:t>
                </a:r>
                <a14:m>
                  <m:oMath xmlns:m="http://schemas.openxmlformats.org/officeDocument/2006/math">
                    <m:r>
                      <a:rPr lang="en-US" altLang="zh-CN" b="0" i="0" dirty="0" smtClean="0">
                        <a:latin typeface="Cambria Math" charset="0"/>
                      </a:rPr>
                      <m:t> </m:t>
                    </m:r>
                    <m:r>
                      <a:rPr lang="en-US" altLang="zh-CN" i="1" dirty="0" smtClean="0">
                        <a:latin typeface="Cambria Math" charset="0"/>
                      </a:rPr>
                      <m:t>𝑋</m:t>
                    </m:r>
                    <m:r>
                      <a:rPr lang="en-US" altLang="zh-CN" b="0" i="1" dirty="0" smtClean="0">
                        <a:latin typeface="Cambria Math" charset="0"/>
                      </a:rPr>
                      <m:t> </m:t>
                    </m:r>
                  </m:oMath>
                </a14:m>
                <a:r>
                  <a:rPr lang="en-US" altLang="zh-CN" dirty="0"/>
                  <a:t>, </a:t>
                </a:r>
                <a:r>
                  <a:rPr lang="zh-CN" altLang="en-US" dirty="0"/>
                  <a:t>其</a:t>
                </a:r>
                <a:r>
                  <a:rPr lang="zh-CN" altLang="en-US" b="1" dirty="0">
                    <a:solidFill>
                      <a:srgbClr val="C00000"/>
                    </a:solidFill>
                  </a:rPr>
                  <a:t>期望值</a:t>
                </a:r>
                <a:r>
                  <a:rPr lang="zh-CN" altLang="en-US" dirty="0"/>
                  <a:t>为</a:t>
                </a:r>
                <a:endParaRPr lang="en-US" altLang="zh-CN" dirty="0"/>
              </a:p>
              <a:p>
                <a:pPr lvl="1"/>
                <a:r>
                  <a:rPr lang="zh-CN" altLang="en-US" dirty="0"/>
                  <a:t>以概率加权的随机变量平均取值</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i="0" dirty="0" smtClean="0">
                          <a:latin typeface="Cambria Math" panose="02040503050406030204" pitchFamily="18" charset="0"/>
                        </a:rPr>
                        <m:t>E</m:t>
                      </m:r>
                      <m:r>
                        <m:rPr>
                          <m:sty m:val="p"/>
                        </m:rPr>
                        <a:rPr lang="en-US" b="0" i="0" dirty="0" smtClean="0">
                          <a:latin typeface="Cambria Math" panose="02040503050406030204" pitchFamily="18" charset="0"/>
                        </a:rPr>
                        <m:t>x</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a:rPr lang="en-US" b="0" i="1" dirty="0" smtClean="0">
                              <a:latin typeface="Cambria Math" panose="02040503050406030204" pitchFamily="18" charset="0"/>
                            </a:rPr>
                            <m:t>𝜔</m:t>
                          </m:r>
                          <m:r>
                            <a:rPr lang="en-US" b="0" i="1" dirty="0" smtClean="0">
                              <a:latin typeface="Cambria Math" panose="02040503050406030204" pitchFamily="18" charset="0"/>
                            </a:rPr>
                            <m:t>∈</m:t>
                          </m:r>
                          <m:r>
                            <a:rPr lang="en-US" altLang="zh-CN" i="1">
                              <a:latin typeface="Cambria Math" panose="02040503050406030204" pitchFamily="18" charset="0"/>
                            </a:rPr>
                            <m:t>𝒮</m:t>
                          </m:r>
                        </m:sub>
                        <m:sup/>
                        <m:e>
                          <m:r>
                            <a:rPr lang="en-US" b="0" i="1" dirty="0" smtClean="0">
                              <a:latin typeface="Cambria Math" panose="02040503050406030204" pitchFamily="18" charset="0"/>
                            </a:rPr>
                            <m:t>𝑋</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𝜔</m:t>
                              </m:r>
                            </m:e>
                          </m:d>
                          <m:r>
                            <m:rPr>
                              <m:sty m:val="p"/>
                            </m:rPr>
                            <a:rPr lang="en-US" b="0" i="0" dirty="0" smtClean="0">
                              <a:latin typeface="Cambria Math" panose="02040503050406030204" pitchFamily="18" charset="0"/>
                            </a:rPr>
                            <m:t>Pr</m:t>
                          </m:r>
                          <m:r>
                            <a:rPr lang="en-US" b="0" i="1" dirty="0" smtClean="0">
                              <a:latin typeface="Cambria Math" panose="02040503050406030204" pitchFamily="18" charset="0"/>
                            </a:rPr>
                            <m:t>⁡[</m:t>
                          </m:r>
                          <m:r>
                            <a:rPr lang="en-US" b="0" i="1" dirty="0" smtClean="0">
                              <a:latin typeface="Cambria Math" panose="02040503050406030204" pitchFamily="18" charset="0"/>
                            </a:rPr>
                            <m:t>𝜔</m:t>
                          </m:r>
                          <m:r>
                            <a:rPr lang="en-US" b="0" i="1" dirty="0" smtClean="0">
                              <a:latin typeface="Cambria Math" panose="02040503050406030204" pitchFamily="18" charset="0"/>
                            </a:rPr>
                            <m:t>]</m:t>
                          </m:r>
                        </m:e>
                      </m:nary>
                    </m:oMath>
                  </m:oMathPara>
                </a14:m>
                <a:endParaRPr lang="en-US" dirty="0"/>
              </a:p>
              <a:p>
                <a:pPr marL="0" indent="0">
                  <a:buNone/>
                </a:pPr>
                <a:r>
                  <a:rPr lang="en-US" sz="2800" dirty="0"/>
                  <a:t>      </a:t>
                </a:r>
                <a14:m>
                  <m:oMath xmlns:m="http://schemas.openxmlformats.org/officeDocument/2006/math">
                    <m:r>
                      <a:rPr lang="en-US" sz="2800" b="0" i="1" smtClean="0">
                        <a:latin typeface="Cambria Math" panose="02040503050406030204" pitchFamily="18" charset="0"/>
                      </a:rPr>
                      <m:t>𝑋</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𝜔</m:t>
                        </m:r>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Ex</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oMath>
                </a14:m>
                <a:r>
                  <a:rPr lang="en-US" sz="2800" dirty="0"/>
                  <a:t> </a:t>
                </a:r>
                <a:r>
                  <a:rPr lang="zh-CN" altLang="en-US" sz="2800" dirty="0"/>
                  <a:t>称为</a:t>
                </a:r>
                <a14:m>
                  <m:oMath xmlns:m="http://schemas.openxmlformats.org/officeDocument/2006/math">
                    <m:r>
                      <a:rPr lang="en-US" altLang="zh-CN" sz="2800" b="0" i="0" dirty="0" smtClean="0">
                        <a:latin typeface="Cambria Math" panose="02040503050406030204" pitchFamily="18" charset="0"/>
                      </a:rPr>
                      <m:t> </m:t>
                    </m:r>
                    <m:r>
                      <a:rPr lang="en-US" altLang="zh-CN" sz="2800" i="1" dirty="0" smtClean="0">
                        <a:latin typeface="Cambria Math" panose="02040503050406030204" pitchFamily="18" charset="0"/>
                      </a:rPr>
                      <m:t>𝑋</m:t>
                    </m:r>
                    <m:r>
                      <a:rPr lang="en-US" altLang="zh-CN" sz="2800" b="0" i="1" dirty="0" smtClean="0">
                        <a:latin typeface="Cambria Math" panose="02040503050406030204" pitchFamily="18" charset="0"/>
                      </a:rPr>
                      <m:t> </m:t>
                    </m:r>
                  </m:oMath>
                </a14:m>
                <a:r>
                  <a:rPr lang="zh-CN" altLang="en-US" sz="2800" dirty="0"/>
                  <a:t>在 </a:t>
                </a:r>
                <a14:m>
                  <m:oMath xmlns:m="http://schemas.openxmlformats.org/officeDocument/2006/math">
                    <m:r>
                      <a:rPr lang="en-US" altLang="zh-CN" sz="2800" b="0" i="1" smtClean="0">
                        <a:latin typeface="Cambria Math" panose="02040503050406030204" pitchFamily="18" charset="0"/>
                      </a:rPr>
                      <m:t>𝜔</m:t>
                    </m:r>
                    <m:r>
                      <a:rPr lang="en-US" altLang="zh-CN" sz="2800" b="0" i="1" smtClean="0">
                        <a:latin typeface="Cambria Math" panose="02040503050406030204" pitchFamily="18" charset="0"/>
                      </a:rPr>
                      <m:t> </m:t>
                    </m:r>
                  </m:oMath>
                </a14:m>
                <a:r>
                  <a:rPr lang="zh-CN" altLang="en-US" sz="2800" dirty="0"/>
                  <a:t>处的偏差</a:t>
                </a:r>
                <a:r>
                  <a:rPr lang="en-US" altLang="zh-CN" sz="2800" dirty="0"/>
                  <a:t>(deviation)</a:t>
                </a:r>
                <a:endParaRPr lang="en-US" sz="28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156"/>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eaLnBrk="1" hangingPunct="1">
              <a:lnSpc>
                <a:spcPct val="120000"/>
              </a:lnSpc>
            </a:pPr>
            <a:r>
              <a:rPr lang="zh-CN" altLang="en-US" dirty="0">
                <a:ea typeface="宋体" panose="02010600030101010101" pitchFamily="2" charset="-122"/>
              </a:rPr>
              <a:t>蒙蒂</a:t>
            </a:r>
            <a:r>
              <a:rPr lang="zh-CN" altLang="en-US" dirty="0">
                <a:ea typeface="宋体" panose="02010600030101010101" pitchFamily="2" charset="-122"/>
                <a:sym typeface="Symbol" panose="05050102010706020507" pitchFamily="18" charset="2"/>
              </a:rPr>
              <a:t></a:t>
            </a:r>
            <a:r>
              <a:rPr lang="zh-CN" altLang="en-US" dirty="0">
                <a:ea typeface="宋体" panose="02010600030101010101" pitchFamily="2" charset="-122"/>
              </a:rPr>
              <a:t>霍尔游戏</a:t>
            </a:r>
            <a:r>
              <a:rPr lang="en-US" altLang="zh-CN" dirty="0">
                <a:ea typeface="宋体" panose="02010600030101010101" pitchFamily="2" charset="-122"/>
              </a:rPr>
              <a:t>(</a:t>
            </a:r>
            <a:r>
              <a:rPr lang="zh-CN" altLang="en-US" dirty="0">
                <a:ea typeface="宋体" panose="02010600030101010101" pitchFamily="2" charset="-122"/>
              </a:rPr>
              <a:t>电视节目</a:t>
            </a:r>
            <a:r>
              <a:rPr lang="en-US" altLang="zh-CN" dirty="0">
                <a:ea typeface="宋体" panose="02010600030101010101" pitchFamily="2" charset="-122"/>
              </a:rPr>
              <a:t>, Monty Hall Puzzle)</a:t>
            </a:r>
          </a:p>
        </p:txBody>
      </p:sp>
      <p:pic>
        <p:nvPicPr>
          <p:cNvPr id="4" name="Picture 3">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1143001"/>
            <a:ext cx="512445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53291" y="1143000"/>
            <a:ext cx="28575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Content Placeholder 2"/>
          <p:cNvSpPr txBox="1">
            <a:spLocks/>
          </p:cNvSpPr>
          <p:nvPr/>
        </p:nvSpPr>
        <p:spPr bwMode="auto">
          <a:xfrm>
            <a:off x="446088" y="3554376"/>
            <a:ext cx="8610600" cy="1447800"/>
          </a:xfrm>
          <a:prstGeom prst="rect">
            <a:avLst/>
          </a:prstGeom>
          <a:noFill/>
          <a:ln w="9525">
            <a:noFill/>
            <a:miter lim="800000"/>
            <a:headEnd/>
            <a:tailEnd/>
          </a:ln>
        </p:spPr>
        <p:txBody>
          <a:bodyPr/>
          <a:lstStyle/>
          <a:p>
            <a:pPr marL="342900" indent="-342900">
              <a:lnSpc>
                <a:spcPct val="120000"/>
              </a:lnSpc>
              <a:spcBef>
                <a:spcPct val="20000"/>
              </a:spcBef>
              <a:buBlip>
                <a:blip r:embed="rId5"/>
              </a:buBlip>
              <a:defRPr/>
            </a:pPr>
            <a:r>
              <a:rPr lang="zh-CN" altLang="en-US" sz="2800" b="1" dirty="0"/>
              <a:t>参赛者挑选一个门，主持人打开一扇没有大奖的门</a:t>
            </a:r>
            <a:endParaRPr lang="en-US" altLang="zh-CN" sz="2800" b="1" dirty="0"/>
          </a:p>
          <a:p>
            <a:pPr marL="342900" indent="-342900">
              <a:lnSpc>
                <a:spcPct val="120000"/>
              </a:lnSpc>
              <a:spcBef>
                <a:spcPct val="20000"/>
              </a:spcBef>
              <a:buBlip>
                <a:blip r:embed="rId5"/>
              </a:buBlip>
              <a:defRPr/>
            </a:pPr>
            <a:r>
              <a:rPr lang="zh-CN" altLang="en-US" sz="2800" b="1" kern="0" dirty="0">
                <a:solidFill>
                  <a:schemeClr val="accent2"/>
                </a:solidFill>
                <a:ea typeface="宋体" charset="-122"/>
              </a:rPr>
              <a:t>保持原来选择，或者，选择剩下的那道门？ </a:t>
            </a:r>
            <a:endParaRPr lang="en-US" altLang="zh-CN" sz="2800" b="1" kern="0" dirty="0">
              <a:solidFill>
                <a:schemeClr val="accent2"/>
              </a:solidFill>
              <a:ea typeface="宋体" charset="-122"/>
            </a:endParaRPr>
          </a:p>
          <a:p>
            <a:pPr>
              <a:lnSpc>
                <a:spcPct val="120000"/>
              </a:lnSpc>
              <a:spcBef>
                <a:spcPct val="20000"/>
              </a:spcBef>
              <a:defRPr/>
            </a:pPr>
            <a:endParaRPr lang="en-US" altLang="zh-CN" sz="2800" b="1" kern="0" dirty="0">
              <a:solidFill>
                <a:schemeClr val="accent2"/>
              </a:solidFill>
              <a:latin typeface="+mn-lt"/>
              <a:ea typeface="宋体" charset="-122"/>
            </a:endParaRPr>
          </a:p>
        </p:txBody>
      </p:sp>
      <p:pic>
        <p:nvPicPr>
          <p:cNvPr id="7" name="图片 6">
            <a:extLst>
              <a:ext uri="{FF2B5EF4-FFF2-40B4-BE49-F238E27FC236}">
                <a16:creationId xmlns:a16="http://schemas.microsoft.com/office/drawing/2014/main" id="{ED2F86D8-FE18-4563-8B24-72EEAF86A105}"/>
              </a:ext>
            </a:extLst>
          </p:cNvPr>
          <p:cNvPicPr>
            <a:picLocks noChangeAspect="1"/>
          </p:cNvPicPr>
          <p:nvPr/>
        </p:nvPicPr>
        <p:blipFill>
          <a:blip r:embed="rId6"/>
          <a:stretch>
            <a:fillRect/>
          </a:stretch>
        </p:blipFill>
        <p:spPr>
          <a:xfrm>
            <a:off x="291957" y="5057774"/>
            <a:ext cx="8418834" cy="1314450"/>
          </a:xfrm>
          <a:prstGeom prst="rect">
            <a:avLst/>
          </a:prstGeom>
        </p:spPr>
      </p:pic>
      <p:pic>
        <p:nvPicPr>
          <p:cNvPr id="9" name="图片 8">
            <a:extLst>
              <a:ext uri="{FF2B5EF4-FFF2-40B4-BE49-F238E27FC236}">
                <a16:creationId xmlns:a16="http://schemas.microsoft.com/office/drawing/2014/main" id="{C591DF52-B8E8-4BBB-A671-08BF56BAEC29}"/>
              </a:ext>
            </a:extLst>
          </p:cNvPr>
          <p:cNvPicPr>
            <a:picLocks noChangeAspect="1"/>
          </p:cNvPicPr>
          <p:nvPr/>
        </p:nvPicPr>
        <p:blipFill>
          <a:blip r:embed="rId7"/>
          <a:stretch>
            <a:fillRect/>
          </a:stretch>
        </p:blipFill>
        <p:spPr>
          <a:xfrm>
            <a:off x="0" y="4647665"/>
            <a:ext cx="9143999" cy="2181225"/>
          </a:xfrm>
          <a:prstGeom prst="rect">
            <a:avLst/>
          </a:prstGeom>
        </p:spPr>
      </p:pic>
    </p:spTree>
    <p:extLst>
      <p:ext uri="{BB962C8B-B14F-4D97-AF65-F5344CB8AC3E}">
        <p14:creationId xmlns:p14="http://schemas.microsoft.com/office/powerpoint/2010/main" val="40748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a:t>期望值的直接计算</a:t>
            </a:r>
            <a:endParaRPr lang="en-US" altLang="zh-CN"/>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例：求扔一个骰子所得点数的期望值</a:t>
                </a:r>
                <a:r>
                  <a:rPr lang="zh-CN" altLang="zh-CN" sz="2400" dirty="0"/>
                  <a:t>。</a:t>
                </a:r>
                <a:endParaRPr lang="en-US" altLang="zh-CN" sz="24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Ex</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6</m:t>
                          </m:r>
                        </m:den>
                      </m:f>
                      <m:r>
                        <a:rPr lang="en-US" altLang="zh-CN" sz="2400" b="0" i="1" smtClean="0">
                          <a:latin typeface="Cambria Math" panose="02040503050406030204" pitchFamily="18" charset="0"/>
                        </a:rPr>
                        <m:t>⋅1+</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2</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3</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4</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5</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6=</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21</m:t>
                          </m:r>
                        </m:num>
                        <m:den>
                          <m:r>
                            <a:rPr lang="en-US" altLang="zh-CN" sz="2400" b="0" i="1" smtClean="0">
                              <a:latin typeface="Cambria Math" panose="02040503050406030204" pitchFamily="18" charset="0"/>
                            </a:rPr>
                            <m:t>6</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7</m:t>
                          </m:r>
                        </m:num>
                        <m:den>
                          <m:r>
                            <a:rPr lang="en-US" altLang="zh-CN" sz="2400" b="0" i="1" smtClean="0">
                              <a:latin typeface="Cambria Math" panose="02040503050406030204" pitchFamily="18" charset="0"/>
                            </a:rPr>
                            <m:t>2</m:t>
                          </m:r>
                        </m:den>
                      </m:f>
                    </m:oMath>
                  </m:oMathPara>
                </a14:m>
                <a:endParaRPr lang="en-US" altLang="zh-CN" sz="2400" dirty="0"/>
              </a:p>
              <a:p>
                <a:endParaRPr lang="en-US" altLang="zh-CN" sz="2400" dirty="0"/>
              </a:p>
              <a:p>
                <a:r>
                  <a:rPr lang="zh-CN" altLang="en-US" sz="2400" dirty="0"/>
                  <a:t>例：扔三个硬币，求头面朝上硬币个数的</a:t>
                </a:r>
                <a:r>
                  <a:rPr lang="en-US" altLang="zh-CN" sz="2400" dirty="0"/>
                  <a:t> </a:t>
                </a:r>
                <a:r>
                  <a:rPr lang="zh-CN" altLang="en-US" sz="2400" dirty="0"/>
                  <a:t>期望值。</a:t>
                </a:r>
                <a:endParaRPr lang="en-US" altLang="zh-CN" sz="24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Ex</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𝑋</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0" i="1" smtClean="0">
                              <a:latin typeface="Cambria Math" panose="02040503050406030204" pitchFamily="18" charset="0"/>
                            </a:rPr>
                            <m:t>8</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𝐻𝐻𝐻</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𝐻𝐻</m:t>
                          </m:r>
                          <m:r>
                            <a:rPr lang="en-US" altLang="zh-CN" sz="2400" b="0" i="1" smtClean="0">
                              <a:latin typeface="Cambria Math" panose="02040503050406030204" pitchFamily="18" charset="0"/>
                            </a:rPr>
                            <m:t>𝑇</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𝐻</m:t>
                          </m:r>
                          <m:r>
                            <a:rPr lang="en-US" altLang="zh-CN" sz="2400" b="0" i="1" smtClean="0">
                              <a:latin typeface="Cambria Math" panose="02040503050406030204" pitchFamily="18" charset="0"/>
                            </a:rPr>
                            <m:t>𝑇</m:t>
                          </m:r>
                          <m:r>
                            <a:rPr lang="en-US" altLang="zh-CN" sz="2400" i="1">
                              <a:latin typeface="Cambria Math" panose="02040503050406030204" pitchFamily="18" charset="0"/>
                            </a:rPr>
                            <m:t>𝐻</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𝐻</m:t>
                          </m:r>
                          <m:r>
                            <a:rPr lang="en-US" altLang="zh-CN" sz="2400" b="0" i="1" smtClean="0">
                              <a:latin typeface="Cambria Math" panose="02040503050406030204" pitchFamily="18" charset="0"/>
                            </a:rPr>
                            <m:t>𝑇𝑇</m:t>
                          </m:r>
                        </m:e>
                      </m:d>
                      <m:r>
                        <a:rPr lang="en-US" altLang="zh-CN" sz="2400" i="1">
                          <a:latin typeface="Cambria Math" panose="02040503050406030204" pitchFamily="18" charset="0"/>
                        </a:rPr>
                        <m:t>+</m:t>
                      </m:r>
                    </m:oMath>
                  </m:oMathPara>
                </a14:m>
                <a:endParaRPr lang="en-US" altLang="zh-CN" sz="2400" i="1" dirty="0">
                  <a:latin typeface="Cambria Math" panose="02040503050406030204" pitchFamily="18" charset="0"/>
                </a:endParaRPr>
              </a:p>
              <a:p>
                <a:pPr marL="0" indent="0">
                  <a:buNone/>
                </a:pPr>
                <a:r>
                  <a:rPr lang="en-US" altLang="zh-CN" sz="2400" dirty="0"/>
                  <a:t>                        </a:t>
                </a:r>
                <a14:m>
                  <m:oMath xmlns:m="http://schemas.openxmlformats.org/officeDocument/2006/math">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𝑇</m:t>
                        </m:r>
                        <m:r>
                          <a:rPr lang="en-US" altLang="zh-CN" sz="2400" i="1">
                            <a:latin typeface="Cambria Math" panose="02040503050406030204" pitchFamily="18" charset="0"/>
                          </a:rPr>
                          <m:t>𝐻𝐻</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𝑇</m:t>
                        </m:r>
                        <m:r>
                          <a:rPr lang="en-US" altLang="zh-CN" sz="2400" i="1">
                            <a:latin typeface="Cambria Math" panose="02040503050406030204" pitchFamily="18" charset="0"/>
                          </a:rPr>
                          <m:t>𝐻</m:t>
                        </m:r>
                        <m:r>
                          <a:rPr lang="en-US" altLang="zh-CN" sz="2400" b="0" i="1" smtClean="0">
                            <a:latin typeface="Cambria Math" panose="02040503050406030204" pitchFamily="18" charset="0"/>
                          </a:rPr>
                          <m:t>𝑇</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𝑇𝑇</m:t>
                        </m:r>
                        <m:r>
                          <a:rPr lang="en-US" altLang="zh-CN" sz="2400" i="1">
                            <a:latin typeface="Cambria Math" panose="02040503050406030204" pitchFamily="18" charset="0"/>
                          </a:rPr>
                          <m:t>𝐻</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𝑇𝑇𝑇</m:t>
                        </m:r>
                      </m:e>
                    </m:d>
                    <m:r>
                      <a:rPr lang="en-US" altLang="zh-CN" sz="2400" b="0" i="1" smtClean="0">
                        <a:latin typeface="Cambria Math" panose="02040503050406030204" pitchFamily="18" charset="0"/>
                      </a:rPr>
                      <m:t>]</m:t>
                    </m:r>
                  </m:oMath>
                </a14:m>
                <a:endParaRPr lang="en-US" altLang="zh-CN"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8</m:t>
                          </m:r>
                        </m:den>
                      </m:f>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3+2+2+2+1+1+1+0</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2</m:t>
                          </m:r>
                        </m:den>
                      </m:f>
                    </m:oMath>
                  </m:oMathPara>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482"/>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a:t>例：求扔两个骰子所得点数之和的期望值。</a:t>
            </a:r>
            <a:endParaRPr lang="en-US" altLang="zh-CN"/>
          </a:p>
        </p:txBody>
      </p:sp>
      <p:pic>
        <p:nvPicPr>
          <p:cNvPr id="12293" name="图片 5" descr="images.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629400" y="1908175"/>
            <a:ext cx="19399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664439" y="4495800"/>
            <a:ext cx="6574562" cy="1953381"/>
            <a:chOff x="664439" y="4495800"/>
            <a:chExt cx="6574562" cy="1953381"/>
          </a:xfrm>
        </p:grpSpPr>
        <p:pic>
          <p:nvPicPr>
            <p:cNvPr id="4" name="图片 3"/>
            <p:cNvPicPr>
              <a:picLocks noChangeAspect="1"/>
            </p:cNvPicPr>
            <p:nvPr/>
          </p:nvPicPr>
          <p:blipFill>
            <a:blip r:embed="rId3">
              <a:duotone>
                <a:schemeClr val="accent6">
                  <a:shade val="45000"/>
                  <a:satMod val="135000"/>
                </a:schemeClr>
                <a:prstClr val="white"/>
              </a:duotone>
            </a:blip>
            <a:stretch>
              <a:fillRect/>
            </a:stretch>
          </p:blipFill>
          <p:spPr>
            <a:xfrm>
              <a:off x="762000" y="4495800"/>
              <a:ext cx="6477001" cy="1953381"/>
            </a:xfrm>
            <a:prstGeom prst="rect">
              <a:avLst/>
            </a:prstGeom>
          </p:spPr>
        </p:pic>
        <p:pic>
          <p:nvPicPr>
            <p:cNvPr id="2" name="图片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4439" y="4648200"/>
              <a:ext cx="804722" cy="335309"/>
            </a:xfrm>
            <a:prstGeom prst="rect">
              <a:avLst/>
            </a:prstGeom>
            <a:solidFill>
              <a:schemeClr val="bg1"/>
            </a:solidFill>
          </p:spPr>
        </p:pic>
      </p:grpSp>
      <mc:AlternateContent xmlns:mc="http://schemas.openxmlformats.org/markup-compatibility/2006" xmlns:a14="http://schemas.microsoft.com/office/drawing/2010/main">
        <mc:Choice Requires="a14">
          <p:sp>
            <p:nvSpPr>
              <p:cNvPr id="6" name="文本框 5"/>
              <p:cNvSpPr txBox="1"/>
              <p:nvPr/>
            </p:nvSpPr>
            <p:spPr>
              <a:xfrm>
                <a:off x="762000" y="1506128"/>
                <a:ext cx="3657600" cy="2622256"/>
              </a:xfrm>
              <a:prstGeom prst="rect">
                <a:avLst/>
              </a:prstGeom>
              <a:noFill/>
            </p:spPr>
            <p:txBody>
              <a:bodyPr wrap="square" lIns="0" tIns="0" rIns="0" bIns="0" rtlCol="0">
                <a:spAutoFit/>
              </a:bodyPr>
              <a:lstStyle/>
              <a:p>
                <a14:m>
                  <m:oMath xmlns:m="http://schemas.openxmlformats.org/officeDocument/2006/math">
                    <m:func>
                      <m:funcPr>
                        <m:ctrlPr>
                          <a:rPr lang="en-US" sz="2000" b="0" i="1" dirty="0" smtClean="0">
                            <a:solidFill>
                              <a:schemeClr val="accent6"/>
                            </a:solidFill>
                            <a:latin typeface="Cambria Math" panose="02040503050406030204" pitchFamily="18" charset="0"/>
                          </a:rPr>
                        </m:ctrlPr>
                      </m:funcPr>
                      <m:fName>
                        <m:r>
                          <m:rPr>
                            <m:sty m:val="p"/>
                          </m:rPr>
                          <a:rPr lang="en-US" sz="2000" b="0" i="0" dirty="0" smtClean="0">
                            <a:solidFill>
                              <a:schemeClr val="accent6"/>
                            </a:solidFill>
                            <a:latin typeface="Cambria Math" panose="02040503050406030204" pitchFamily="18" charset="0"/>
                          </a:rPr>
                          <m:t>Pr</m:t>
                        </m:r>
                      </m:fName>
                      <m:e>
                        <m:d>
                          <m:dPr>
                            <m:begChr m:val="["/>
                            <m:endChr m:val="]"/>
                            <m:ctrlPr>
                              <a:rPr lang="en-US" sz="2000" b="0" i="1" dirty="0" smtClean="0">
                                <a:solidFill>
                                  <a:schemeClr val="accent6"/>
                                </a:solidFill>
                                <a:latin typeface="Cambria Math" panose="02040503050406030204" pitchFamily="18" charset="0"/>
                              </a:rPr>
                            </m:ctrlPr>
                          </m:dPr>
                          <m:e>
                            <m:r>
                              <a:rPr lang="en-US" sz="2000" i="1" dirty="0" smtClean="0">
                                <a:solidFill>
                                  <a:schemeClr val="accent6"/>
                                </a:solidFill>
                                <a:latin typeface="Cambria Math" panose="02040503050406030204" pitchFamily="18" charset="0"/>
                              </a:rPr>
                              <m:t>𝑋</m:t>
                            </m:r>
                            <m:r>
                              <a:rPr lang="en-US" sz="2000" i="1" dirty="0" smtClean="0">
                                <a:solidFill>
                                  <a:schemeClr val="accent6"/>
                                </a:solidFill>
                                <a:latin typeface="Cambria Math" panose="02040503050406030204" pitchFamily="18" charset="0"/>
                              </a:rPr>
                              <m:t>=2</m:t>
                            </m:r>
                          </m:e>
                        </m:d>
                      </m:e>
                    </m:func>
                    <m:r>
                      <a:rPr lang="en-US" sz="2000" b="0" i="1" dirty="0" smtClean="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=12</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36</m:t>
                        </m:r>
                      </m:den>
                    </m:f>
                  </m:oMath>
                </a14:m>
                <a:r>
                  <a:rPr lang="en-US" sz="2000" b="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=3</m:t>
                            </m:r>
                          </m:e>
                        </m:d>
                      </m:e>
                    </m:func>
                    <m:r>
                      <a:rPr lang="en-US" sz="2000" i="1" dirty="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=11</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18</m:t>
                        </m:r>
                      </m:den>
                    </m:f>
                  </m:oMath>
                </a14:m>
                <a:r>
                  <a:rPr lang="en-US" sz="200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=4</m:t>
                            </m:r>
                          </m:e>
                        </m:d>
                      </m:e>
                    </m:func>
                    <m:r>
                      <a:rPr lang="en-US" sz="2000" i="1" dirty="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=10</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12</m:t>
                        </m:r>
                      </m:den>
                    </m:f>
                  </m:oMath>
                </a14:m>
                <a:r>
                  <a:rPr lang="en-US" sz="200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=5</m:t>
                            </m:r>
                          </m:e>
                        </m:d>
                      </m:e>
                    </m:func>
                    <m:r>
                      <a:rPr lang="en-US" sz="2000" i="1" dirty="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=9</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9</m:t>
                        </m:r>
                      </m:den>
                    </m:f>
                  </m:oMath>
                </a14:m>
                <a:r>
                  <a:rPr lang="en-US" sz="200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=6</m:t>
                            </m:r>
                          </m:e>
                        </m:d>
                      </m:e>
                    </m:func>
                    <m:r>
                      <a:rPr lang="en-US" sz="2000" i="1" dirty="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=8</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5</m:t>
                        </m:r>
                      </m:num>
                      <m:den>
                        <m:r>
                          <a:rPr lang="en-US" sz="2000" b="0" i="1" dirty="0" smtClean="0">
                            <a:solidFill>
                              <a:schemeClr val="accent6"/>
                            </a:solidFill>
                            <a:latin typeface="Cambria Math" panose="02040503050406030204" pitchFamily="18" charset="0"/>
                          </a:rPr>
                          <m:t>36</m:t>
                        </m:r>
                      </m:den>
                    </m:f>
                  </m:oMath>
                </a14:m>
                <a:r>
                  <a:rPr lang="en-US" sz="200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=7</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6</m:t>
                        </m:r>
                      </m:den>
                    </m:f>
                    <m:r>
                      <a:rPr lang="en-US" sz="2000" b="0" i="0" dirty="0" smtClean="0">
                        <a:solidFill>
                          <a:schemeClr val="accent6"/>
                        </a:solidFill>
                        <a:latin typeface="Cambria Math" panose="02040503050406030204" pitchFamily="18" charset="0"/>
                      </a:rPr>
                      <m:t> </m:t>
                    </m:r>
                  </m:oMath>
                </a14:m>
                <a:r>
                  <a:rPr lang="en-US" sz="2000" dirty="0">
                    <a:solidFill>
                      <a:schemeClr val="accent6"/>
                    </a:solidFill>
                  </a:rPr>
                  <a:t> </a:t>
                </a:r>
              </a:p>
            </p:txBody>
          </p:sp>
        </mc:Choice>
        <mc:Fallback xmlns="">
          <p:sp>
            <p:nvSpPr>
              <p:cNvPr id="6" name="文本框 5"/>
              <p:cNvSpPr txBox="1">
                <a:spLocks noRot="1" noChangeAspect="1" noMove="1" noResize="1" noEditPoints="1" noAdjustHandles="1" noChangeArrowheads="1" noChangeShapeType="1" noTextEdit="1"/>
              </p:cNvSpPr>
              <p:nvPr/>
            </p:nvSpPr>
            <p:spPr>
              <a:xfrm>
                <a:off x="762000" y="1506128"/>
                <a:ext cx="3657600" cy="2622256"/>
              </a:xfrm>
              <a:prstGeom prst="rect">
                <a:avLst/>
              </a:prstGeom>
              <a:blipFill rotWithShape="0">
                <a:blip r:embed="rId5"/>
                <a:stretch>
                  <a:fillRect l="-2333" b="-1628"/>
                </a:stretch>
              </a:blipFill>
            </p:spPr>
            <p:txBody>
              <a:bodyPr/>
              <a:lstStyle/>
              <a:p>
                <a:r>
                  <a:rPr 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a:t>期望的线性特性</a:t>
            </a:r>
            <a:endParaRPr lang="en-US" altLang="zh-CN"/>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latin typeface="+mj-ea"/>
                    <a:ea typeface="+mj-ea"/>
                  </a:rPr>
                  <a:t>定理：对于样本空间</a:t>
                </a:r>
                <a:r>
                  <a:rPr lang="en-US" altLang="zh-CN" sz="2800" dirty="0">
                    <a:latin typeface="+mj-ea"/>
                    <a:ea typeface="+mj-ea"/>
                  </a:rPr>
                  <a:t> </a:t>
                </a:r>
                <a14:m>
                  <m:oMath xmlns:m="http://schemas.openxmlformats.org/officeDocument/2006/math">
                    <m:r>
                      <a:rPr lang="en-US" altLang="zh-CN" sz="2800" i="1">
                        <a:latin typeface="Cambria Math" panose="02040503050406030204" pitchFamily="18" charset="0"/>
                        <a:ea typeface="+mj-ea"/>
                      </a:rPr>
                      <m:t>𝒮</m:t>
                    </m:r>
                  </m:oMath>
                </a14:m>
                <a:r>
                  <a:rPr lang="en-US" altLang="zh-CN" sz="2800" dirty="0">
                    <a:latin typeface="+mj-ea"/>
                    <a:ea typeface="+mj-ea"/>
                  </a:rPr>
                  <a:t> </a:t>
                </a:r>
                <a:r>
                  <a:rPr lang="zh-CN" altLang="en-US" sz="2800" dirty="0">
                    <a:latin typeface="+mj-ea"/>
                    <a:ea typeface="+mj-ea"/>
                  </a:rPr>
                  <a:t>上的一组任意的随机变量</a:t>
                </a:r>
                <a:r>
                  <a:rPr lang="en-US" altLang="zh-CN" sz="2800" dirty="0">
                    <a:latin typeface="+mj-ea"/>
                    <a:ea typeface="+mj-ea"/>
                  </a:rPr>
                  <a:t> </a:t>
                </a:r>
                <a14:m>
                  <m:oMath xmlns:m="http://schemas.openxmlformats.org/officeDocument/2006/math">
                    <m:sSub>
                      <m:sSubPr>
                        <m:ctrlPr>
                          <a:rPr lang="en-US" altLang="zh-CN" sz="2800" b="0" i="1" dirty="0" smtClean="0">
                            <a:latin typeface="Cambria Math" panose="02040503050406030204" pitchFamily="18" charset="0"/>
                            <a:ea typeface="+mj-ea"/>
                          </a:rPr>
                        </m:ctrlPr>
                      </m:sSubPr>
                      <m:e>
                        <m:r>
                          <a:rPr lang="en-US" altLang="zh-CN" sz="2800" i="1" dirty="0" smtClean="0">
                            <a:latin typeface="Cambria Math" panose="02040503050406030204" pitchFamily="18" charset="0"/>
                            <a:ea typeface="+mj-ea"/>
                          </a:rPr>
                          <m:t>𝑋</m:t>
                        </m:r>
                      </m:e>
                      <m:sub>
                        <m:r>
                          <a:rPr lang="en-US" altLang="zh-CN" sz="2800" b="0" i="1" dirty="0" smtClean="0">
                            <a:latin typeface="Cambria Math" panose="02040503050406030204" pitchFamily="18" charset="0"/>
                            <a:ea typeface="+mj-ea"/>
                          </a:rPr>
                          <m:t>𝑖</m:t>
                        </m:r>
                      </m:sub>
                    </m:sSub>
                  </m:oMath>
                </a14:m>
                <a:r>
                  <a:rPr lang="en-US" altLang="zh-CN" sz="2800" dirty="0">
                    <a:latin typeface="+mj-ea"/>
                    <a:ea typeface="+mj-ea"/>
                  </a:rPr>
                  <a:t>, </a:t>
                </a:r>
                <a:r>
                  <a:rPr lang="zh-CN" altLang="en-US" sz="2800" dirty="0">
                    <a:latin typeface="+mj-ea"/>
                    <a:ea typeface="+mj-ea"/>
                  </a:rPr>
                  <a:t>（</a:t>
                </a:r>
                <a14:m>
                  <m:oMath xmlns:m="http://schemas.openxmlformats.org/officeDocument/2006/math">
                    <m:r>
                      <a:rPr lang="en-US" altLang="zh-CN" sz="2800" i="1" dirty="0" smtClean="0">
                        <a:latin typeface="Cambria Math" panose="02040503050406030204" pitchFamily="18" charset="0"/>
                        <a:ea typeface="+mj-ea"/>
                      </a:rPr>
                      <m:t>𝑖</m:t>
                    </m:r>
                    <m:r>
                      <a:rPr lang="en-US" altLang="zh-CN" sz="2800" i="1" dirty="0">
                        <a:latin typeface="Cambria Math" panose="02040503050406030204" pitchFamily="18" charset="0"/>
                        <a:ea typeface="+mj-ea"/>
                      </a:rPr>
                      <m:t>= 1,2,…,</m:t>
                    </m:r>
                    <m:r>
                      <a:rPr lang="en-US" altLang="zh-CN" sz="2800" i="1" dirty="0">
                        <a:latin typeface="Cambria Math" panose="02040503050406030204" pitchFamily="18" charset="0"/>
                        <a:ea typeface="+mj-ea"/>
                      </a:rPr>
                      <m:t>𝑛</m:t>
                    </m:r>
                  </m:oMath>
                </a14:m>
                <a:r>
                  <a:rPr lang="zh-CN" altLang="en-US" sz="2800" dirty="0">
                    <a:latin typeface="+mj-ea"/>
                    <a:ea typeface="+mj-ea"/>
                  </a:rPr>
                  <a:t>）和任意实数</a:t>
                </a:r>
                <a:r>
                  <a:rPr lang="en-US" altLang="zh-CN" sz="2800" dirty="0">
                    <a:latin typeface="+mj-ea"/>
                    <a:ea typeface="+mj-ea"/>
                  </a:rPr>
                  <a:t> </a:t>
                </a:r>
                <a14:m>
                  <m:oMath xmlns:m="http://schemas.openxmlformats.org/officeDocument/2006/math">
                    <m:r>
                      <a:rPr lang="en-US" altLang="zh-CN" sz="2800" i="1" dirty="0" smtClean="0">
                        <a:latin typeface="Cambria Math" panose="02040503050406030204" pitchFamily="18" charset="0"/>
                        <a:ea typeface="+mj-ea"/>
                      </a:rPr>
                      <m:t>𝑎</m:t>
                    </m:r>
                    <m:r>
                      <a:rPr lang="en-US" altLang="zh-CN" sz="2800" i="1" dirty="0" smtClean="0">
                        <a:latin typeface="Cambria Math" panose="02040503050406030204" pitchFamily="18" charset="0"/>
                        <a:ea typeface="+mj-ea"/>
                      </a:rPr>
                      <m:t>, </m:t>
                    </m:r>
                    <m:r>
                      <a:rPr lang="en-US" altLang="zh-CN" sz="2800" i="1" dirty="0" smtClean="0">
                        <a:latin typeface="Cambria Math" panose="02040503050406030204" pitchFamily="18" charset="0"/>
                        <a:ea typeface="+mj-ea"/>
                      </a:rPr>
                      <m:t>𝑏</m:t>
                    </m:r>
                    <m:r>
                      <a:rPr lang="en-US" altLang="zh-CN" sz="2800" i="1" dirty="0" smtClean="0">
                        <a:latin typeface="Cambria Math" panose="02040503050406030204" pitchFamily="18" charset="0"/>
                        <a:ea typeface="+mj-ea"/>
                      </a:rPr>
                      <m:t> </m:t>
                    </m:r>
                  </m:oMath>
                </a14:m>
                <a:r>
                  <a:rPr lang="zh-CN" altLang="en-US" sz="2800" dirty="0">
                    <a:latin typeface="+mj-ea"/>
                    <a:ea typeface="+mj-ea"/>
                  </a:rPr>
                  <a:t>，有</a:t>
                </a:r>
                <a:endParaRPr lang="en-US" altLang="zh-CN" sz="2800" dirty="0">
                  <a:latin typeface="+mj-ea"/>
                  <a:ea typeface="+mj-ea"/>
                </a:endParaRPr>
              </a:p>
              <a:p>
                <a:pPr lvl="1"/>
                <a14:m>
                  <m:oMath xmlns:m="http://schemas.openxmlformats.org/officeDocument/2006/math">
                    <m:r>
                      <m:rPr>
                        <m:sty m:val="p"/>
                      </m:rPr>
                      <a:rPr lang="en-US" altLang="zh-CN" sz="2400" i="0" dirty="0" smtClean="0">
                        <a:latin typeface="Cambria Math" panose="02040503050406030204" pitchFamily="18" charset="0"/>
                        <a:ea typeface="+mj-ea"/>
                      </a:rPr>
                      <m:t>E</m:t>
                    </m:r>
                    <m:r>
                      <m:rPr>
                        <m:sty m:val="p"/>
                      </m:rPr>
                      <a:rPr lang="en-US" altLang="zh-CN" sz="2400" b="0" i="0" dirty="0" smtClean="0">
                        <a:latin typeface="Cambria Math" panose="02040503050406030204" pitchFamily="18" charset="0"/>
                        <a:ea typeface="+mj-ea"/>
                      </a:rPr>
                      <m:t>x</m:t>
                    </m:r>
                    <m:d>
                      <m:dPr>
                        <m:begChr m:val="["/>
                        <m:endChr m:val="]"/>
                        <m:ctrlPr>
                          <a:rPr lang="en-US" altLang="zh-CN" sz="2400" b="0" i="1" dirty="0" smtClean="0">
                            <a:latin typeface="Cambria Math" panose="02040503050406030204" pitchFamily="18" charset="0"/>
                            <a:ea typeface="+mj-ea"/>
                          </a:rPr>
                        </m:ctrlPr>
                      </m:dPr>
                      <m:e>
                        <m:sSub>
                          <m:sSubPr>
                            <m:ctrlPr>
                              <a:rPr lang="en-US" altLang="zh-CN" sz="2400" b="0" i="1" dirty="0" smtClean="0">
                                <a:latin typeface="Cambria Math" panose="02040503050406030204" pitchFamily="18" charset="0"/>
                                <a:ea typeface="+mj-ea"/>
                              </a:rPr>
                            </m:ctrlPr>
                          </m:sSubPr>
                          <m:e>
                            <m:r>
                              <a:rPr lang="en-US" altLang="zh-CN" sz="2400" i="1" dirty="0" smtClean="0">
                                <a:latin typeface="Cambria Math" panose="02040503050406030204" pitchFamily="18" charset="0"/>
                                <a:ea typeface="+mj-ea"/>
                              </a:rPr>
                              <m:t>𝑋</m:t>
                            </m:r>
                          </m:e>
                          <m:sub>
                            <m:r>
                              <a:rPr lang="en-US" altLang="zh-CN" sz="2400" b="0" i="1" dirty="0" smtClean="0">
                                <a:latin typeface="Cambria Math" panose="02040503050406030204" pitchFamily="18" charset="0"/>
                                <a:ea typeface="+mj-ea"/>
                              </a:rPr>
                              <m:t>1</m:t>
                            </m:r>
                          </m:sub>
                        </m:sSub>
                        <m:r>
                          <a:rPr lang="en-US" altLang="zh-CN" sz="2400" b="0" i="1" dirty="0" smtClean="0">
                            <a:latin typeface="Cambria Math" panose="02040503050406030204" pitchFamily="18" charset="0"/>
                            <a:ea typeface="+mj-ea"/>
                          </a:rPr>
                          <m:t>+</m:t>
                        </m:r>
                        <m:sSub>
                          <m:sSubPr>
                            <m:ctrlPr>
                              <a:rPr lang="en-US" altLang="zh-CN" sz="2400" i="1" dirty="0">
                                <a:latin typeface="Cambria Math" panose="02040503050406030204" pitchFamily="18" charset="0"/>
                                <a:ea typeface="+mj-ea"/>
                              </a:rPr>
                            </m:ctrlPr>
                          </m:sSubPr>
                          <m:e>
                            <m:r>
                              <a:rPr lang="en-US" altLang="zh-CN" sz="2400" i="1" dirty="0">
                                <a:latin typeface="Cambria Math" panose="02040503050406030204" pitchFamily="18" charset="0"/>
                                <a:ea typeface="+mj-ea"/>
                              </a:rPr>
                              <m:t>𝑋</m:t>
                            </m:r>
                          </m:e>
                          <m:sub>
                            <m:r>
                              <a:rPr lang="en-US" altLang="zh-CN" sz="2400" b="0" i="1" dirty="0" smtClean="0">
                                <a:latin typeface="Cambria Math" panose="02040503050406030204" pitchFamily="18" charset="0"/>
                                <a:ea typeface="+mj-ea"/>
                              </a:rPr>
                              <m:t>2</m:t>
                            </m:r>
                          </m:sub>
                        </m:sSub>
                        <m:r>
                          <a:rPr lang="en-US" altLang="zh-CN" sz="2400" i="1" dirty="0">
                            <a:latin typeface="Cambria Math" panose="02040503050406030204" pitchFamily="18" charset="0"/>
                            <a:ea typeface="+mj-ea"/>
                          </a:rPr>
                          <m:t>+</m:t>
                        </m:r>
                        <m:r>
                          <a:rPr lang="en-US" altLang="zh-CN" sz="2400" b="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panose="02040503050406030204" pitchFamily="18" charset="0"/>
                                <a:ea typeface="+mj-ea"/>
                              </a:rPr>
                              <m:t>𝑋</m:t>
                            </m:r>
                          </m:e>
                          <m:sub>
                            <m:r>
                              <a:rPr lang="en-US" altLang="zh-CN" sz="2400" b="0" i="1" dirty="0" smtClean="0">
                                <a:latin typeface="Cambria Math" panose="02040503050406030204" pitchFamily="18" charset="0"/>
                                <a:ea typeface="+mj-ea"/>
                              </a:rPr>
                              <m:t>𝑛</m:t>
                            </m:r>
                          </m:sub>
                        </m:sSub>
                      </m:e>
                    </m:d>
                    <m:r>
                      <a:rPr lang="en-US" altLang="zh-CN" sz="2400" i="1" dirty="0">
                        <a:latin typeface="Cambria Math" panose="02040503050406030204" pitchFamily="18" charset="0"/>
                        <a:ea typeface="+mj-ea"/>
                      </a:rPr>
                      <m:t>=</m:t>
                    </m:r>
                    <m:r>
                      <m:rPr>
                        <m:sty m:val="p"/>
                      </m:rPr>
                      <a:rPr lang="en-US" altLang="zh-CN" sz="2400" dirty="0">
                        <a:latin typeface="Cambria Math" panose="02040503050406030204" pitchFamily="18" charset="0"/>
                        <a:ea typeface="+mj-ea"/>
                      </a:rPr>
                      <m:t>Ex</m:t>
                    </m:r>
                    <m:d>
                      <m:dPr>
                        <m:begChr m:val="["/>
                        <m:endChr m:val="]"/>
                        <m:ctrlPr>
                          <a:rPr lang="en-US" altLang="zh-CN" sz="2400" i="1" dirty="0">
                            <a:latin typeface="Cambria Math" panose="02040503050406030204" pitchFamily="18" charset="0"/>
                            <a:ea typeface="+mj-ea"/>
                          </a:rPr>
                        </m:ctrlPr>
                      </m:dPr>
                      <m:e>
                        <m:sSub>
                          <m:sSubPr>
                            <m:ctrlPr>
                              <a:rPr lang="en-US" altLang="zh-CN" sz="2400" i="1" dirty="0">
                                <a:latin typeface="Cambria Math" panose="02040503050406030204" pitchFamily="18" charset="0"/>
                                <a:ea typeface="+mj-ea"/>
                              </a:rPr>
                            </m:ctrlPr>
                          </m:sSubPr>
                          <m:e>
                            <m:r>
                              <a:rPr lang="en-US" altLang="zh-CN" sz="2400" i="1" dirty="0">
                                <a:latin typeface="Cambria Math" panose="02040503050406030204" pitchFamily="18" charset="0"/>
                                <a:ea typeface="+mj-ea"/>
                              </a:rPr>
                              <m:t>𝑋</m:t>
                            </m:r>
                          </m:e>
                          <m:sub>
                            <m:r>
                              <a:rPr lang="en-US" altLang="zh-CN" sz="2400" i="1" dirty="0">
                                <a:latin typeface="Cambria Math" panose="02040503050406030204" pitchFamily="18" charset="0"/>
                                <a:ea typeface="+mj-ea"/>
                              </a:rPr>
                              <m:t>1</m:t>
                            </m:r>
                          </m:sub>
                        </m:sSub>
                      </m:e>
                    </m:d>
                    <m:r>
                      <a:rPr lang="en-US" altLang="zh-CN" sz="2400" b="0" i="1" dirty="0" smtClean="0">
                        <a:latin typeface="Cambria Math" panose="02040503050406030204" pitchFamily="18" charset="0"/>
                        <a:ea typeface="+mj-ea"/>
                      </a:rPr>
                      <m:t>+</m:t>
                    </m:r>
                  </m:oMath>
                </a14:m>
                <a:r>
                  <a:rPr lang="en-US" altLang="zh-CN" sz="2400" dirty="0">
                    <a:latin typeface="+mj-ea"/>
                    <a:ea typeface="+mj-ea"/>
                  </a:rPr>
                  <a:t> </a:t>
                </a:r>
                <a14:m>
                  <m:oMath xmlns:m="http://schemas.openxmlformats.org/officeDocument/2006/math">
                    <m:r>
                      <m:rPr>
                        <m:sty m:val="p"/>
                      </m:rPr>
                      <a:rPr lang="en-US" altLang="zh-CN" sz="2400" dirty="0">
                        <a:latin typeface="Cambria Math" panose="02040503050406030204" pitchFamily="18" charset="0"/>
                        <a:ea typeface="+mj-ea"/>
                      </a:rPr>
                      <m:t>Ex</m:t>
                    </m:r>
                    <m:d>
                      <m:dPr>
                        <m:begChr m:val="["/>
                        <m:endChr m:val="]"/>
                        <m:ctrlPr>
                          <a:rPr lang="en-US" altLang="zh-CN" sz="2400" i="1" dirty="0">
                            <a:latin typeface="Cambria Math" panose="02040503050406030204" pitchFamily="18" charset="0"/>
                            <a:ea typeface="+mj-ea"/>
                          </a:rPr>
                        </m:ctrlPr>
                      </m:dPr>
                      <m:e>
                        <m:sSub>
                          <m:sSubPr>
                            <m:ctrlPr>
                              <a:rPr lang="en-US" altLang="zh-CN" sz="2400" i="1" dirty="0">
                                <a:latin typeface="Cambria Math" panose="02040503050406030204" pitchFamily="18" charset="0"/>
                                <a:ea typeface="+mj-ea"/>
                              </a:rPr>
                            </m:ctrlPr>
                          </m:sSubPr>
                          <m:e>
                            <m:r>
                              <a:rPr lang="en-US" altLang="zh-CN" sz="2400" i="1" dirty="0">
                                <a:latin typeface="Cambria Math" panose="02040503050406030204" pitchFamily="18" charset="0"/>
                                <a:ea typeface="+mj-ea"/>
                              </a:rPr>
                              <m:t>𝑋</m:t>
                            </m:r>
                          </m:e>
                          <m:sub>
                            <m:r>
                              <a:rPr lang="en-US" altLang="zh-CN" sz="2400" b="0" i="1" dirty="0" smtClean="0">
                                <a:latin typeface="Cambria Math" panose="02040503050406030204" pitchFamily="18" charset="0"/>
                                <a:ea typeface="+mj-ea"/>
                              </a:rPr>
                              <m:t>2</m:t>
                            </m:r>
                          </m:sub>
                        </m:sSub>
                      </m:e>
                    </m:d>
                    <m:r>
                      <a:rPr lang="en-US" altLang="zh-CN" sz="2400" b="0" i="1" dirty="0" smtClean="0">
                        <a:latin typeface="Cambria Math" panose="02040503050406030204" pitchFamily="18" charset="0"/>
                        <a:ea typeface="+mj-ea"/>
                      </a:rPr>
                      <m:t>+⋯+</m:t>
                    </m:r>
                    <m:r>
                      <m:rPr>
                        <m:sty m:val="p"/>
                      </m:rPr>
                      <a:rPr lang="en-US" altLang="zh-CN" sz="2400" dirty="0">
                        <a:latin typeface="Cambria Math" panose="02040503050406030204" pitchFamily="18" charset="0"/>
                        <a:ea typeface="+mj-ea"/>
                      </a:rPr>
                      <m:t>Ex</m:t>
                    </m:r>
                    <m:d>
                      <m:dPr>
                        <m:begChr m:val="["/>
                        <m:endChr m:val="]"/>
                        <m:ctrlPr>
                          <a:rPr lang="en-US" altLang="zh-CN" sz="2400" i="1" dirty="0">
                            <a:latin typeface="Cambria Math" panose="02040503050406030204" pitchFamily="18" charset="0"/>
                            <a:ea typeface="+mj-ea"/>
                          </a:rPr>
                        </m:ctrlPr>
                      </m:dPr>
                      <m:e>
                        <m:sSub>
                          <m:sSubPr>
                            <m:ctrlPr>
                              <a:rPr lang="en-US" altLang="zh-CN" sz="2400" i="1" dirty="0">
                                <a:latin typeface="Cambria Math" panose="02040503050406030204" pitchFamily="18" charset="0"/>
                                <a:ea typeface="+mj-ea"/>
                              </a:rPr>
                            </m:ctrlPr>
                          </m:sSubPr>
                          <m:e>
                            <m:r>
                              <a:rPr lang="en-US" altLang="zh-CN" sz="2400" i="1" dirty="0">
                                <a:latin typeface="Cambria Math" panose="02040503050406030204" pitchFamily="18" charset="0"/>
                                <a:ea typeface="+mj-ea"/>
                              </a:rPr>
                              <m:t>𝑋</m:t>
                            </m:r>
                          </m:e>
                          <m:sub>
                            <m:r>
                              <a:rPr lang="en-US" altLang="zh-CN" sz="2400" b="0" i="1" dirty="0" smtClean="0">
                                <a:latin typeface="Cambria Math" panose="02040503050406030204" pitchFamily="18" charset="0"/>
                                <a:ea typeface="+mj-ea"/>
                              </a:rPr>
                              <m:t>𝑛</m:t>
                            </m:r>
                          </m:sub>
                        </m:sSub>
                      </m:e>
                    </m:d>
                  </m:oMath>
                </a14:m>
                <a:endParaRPr lang="en-US" altLang="zh-CN" sz="2400" dirty="0">
                  <a:latin typeface="+mj-ea"/>
                  <a:ea typeface="+mj-ea"/>
                </a:endParaRPr>
              </a:p>
              <a:p>
                <a:pPr lvl="1"/>
                <a14:m>
                  <m:oMath xmlns:m="http://schemas.openxmlformats.org/officeDocument/2006/math">
                    <m:r>
                      <m:rPr>
                        <m:sty m:val="p"/>
                      </m:rPr>
                      <a:rPr lang="en-US" altLang="zh-CN" i="0" dirty="0" smtClean="0">
                        <a:latin typeface="Cambria Math" panose="02040503050406030204" pitchFamily="18" charset="0"/>
                        <a:ea typeface="+mj-ea"/>
                      </a:rPr>
                      <m:t>E</m:t>
                    </m:r>
                    <m:r>
                      <m:rPr>
                        <m:sty m:val="p"/>
                      </m:rPr>
                      <a:rPr lang="en-US" altLang="zh-CN" b="0" i="0" dirty="0" smtClean="0">
                        <a:latin typeface="Cambria Math" panose="02040503050406030204" pitchFamily="18" charset="0"/>
                        <a:ea typeface="+mj-ea"/>
                      </a:rPr>
                      <m:t>x</m:t>
                    </m:r>
                    <m:r>
                      <a:rPr lang="en-US" altLang="zh-CN" b="0" i="1" dirty="0" smtClean="0">
                        <a:latin typeface="Cambria Math" panose="02040503050406030204" pitchFamily="18" charset="0"/>
                        <a:ea typeface="+mj-ea"/>
                      </a:rPr>
                      <m:t>[</m:t>
                    </m:r>
                    <m:r>
                      <a:rPr lang="en-US" altLang="zh-CN" i="1" dirty="0" err="1">
                        <a:latin typeface="Cambria Math" panose="02040503050406030204" pitchFamily="18" charset="0"/>
                        <a:ea typeface="+mj-ea"/>
                      </a:rPr>
                      <m:t>𝑎𝑋</m:t>
                    </m:r>
                    <m:r>
                      <a:rPr lang="en-US" altLang="zh-CN" i="1" dirty="0">
                        <a:latin typeface="Cambria Math" panose="02040503050406030204" pitchFamily="18" charset="0"/>
                        <a:ea typeface="+mj-ea"/>
                      </a:rPr>
                      <m:t>+</m:t>
                    </m:r>
                    <m:r>
                      <a:rPr lang="en-US" altLang="zh-CN" i="1" dirty="0">
                        <a:latin typeface="Cambria Math" panose="02040503050406030204" pitchFamily="18" charset="0"/>
                        <a:ea typeface="+mj-ea"/>
                      </a:rPr>
                      <m:t>𝑏</m:t>
                    </m:r>
                    <m:r>
                      <a:rPr lang="en-US" altLang="zh-CN" b="0" i="1" dirty="0" smtClean="0">
                        <a:latin typeface="Cambria Math" panose="02040503050406030204" pitchFamily="18" charset="0"/>
                        <a:ea typeface="+mj-ea"/>
                      </a:rPr>
                      <m:t>]</m:t>
                    </m:r>
                    <m:r>
                      <a:rPr lang="en-US" altLang="zh-CN" i="1" dirty="0">
                        <a:latin typeface="Cambria Math" panose="02040503050406030204" pitchFamily="18" charset="0"/>
                        <a:ea typeface="+mj-ea"/>
                      </a:rPr>
                      <m:t>=</m:t>
                    </m:r>
                    <m:r>
                      <a:rPr lang="en-US" altLang="zh-CN" i="1" dirty="0" err="1">
                        <a:latin typeface="Cambria Math" panose="02040503050406030204" pitchFamily="18" charset="0"/>
                        <a:ea typeface="+mj-ea"/>
                      </a:rPr>
                      <m:t>𝑎</m:t>
                    </m:r>
                    <m:r>
                      <m:rPr>
                        <m:sty m:val="p"/>
                      </m:rPr>
                      <a:rPr lang="en-US" altLang="zh-CN" i="0" dirty="0" err="1">
                        <a:latin typeface="Cambria Math" panose="02040503050406030204" pitchFamily="18" charset="0"/>
                        <a:ea typeface="+mj-ea"/>
                      </a:rPr>
                      <m:t>E</m:t>
                    </m:r>
                    <m:r>
                      <m:rPr>
                        <m:sty m:val="p"/>
                      </m:rPr>
                      <a:rPr lang="en-US" altLang="zh-CN" b="0" i="0" dirty="0" smtClean="0">
                        <a:latin typeface="Cambria Math" panose="02040503050406030204" pitchFamily="18" charset="0"/>
                        <a:ea typeface="+mj-ea"/>
                      </a:rPr>
                      <m:t>x</m:t>
                    </m:r>
                    <m:r>
                      <a:rPr lang="en-US" altLang="zh-CN" b="0" i="1" dirty="0" smtClean="0">
                        <a:latin typeface="Cambria Math" panose="02040503050406030204" pitchFamily="18" charset="0"/>
                        <a:ea typeface="+mj-ea"/>
                      </a:rPr>
                      <m:t>[</m:t>
                    </m:r>
                    <m:r>
                      <a:rPr lang="en-US" altLang="zh-CN" i="1" dirty="0">
                        <a:latin typeface="Cambria Math" panose="02040503050406030204" pitchFamily="18" charset="0"/>
                        <a:ea typeface="+mj-ea"/>
                      </a:rPr>
                      <m:t>𝑋</m:t>
                    </m:r>
                    <m:r>
                      <a:rPr lang="en-US" altLang="zh-CN" b="0" i="1" dirty="0" smtClean="0">
                        <a:latin typeface="Cambria Math" panose="02040503050406030204" pitchFamily="18" charset="0"/>
                        <a:ea typeface="+mj-ea"/>
                      </a:rPr>
                      <m:t>]</m:t>
                    </m:r>
                    <m:r>
                      <a:rPr lang="en-US" altLang="zh-CN" i="1" dirty="0">
                        <a:latin typeface="Cambria Math" panose="02040503050406030204" pitchFamily="18" charset="0"/>
                        <a:ea typeface="+mj-ea"/>
                      </a:rPr>
                      <m:t>+</m:t>
                    </m:r>
                    <m:r>
                      <a:rPr lang="en-US" altLang="zh-CN" i="1" dirty="0" smtClean="0">
                        <a:latin typeface="Cambria Math" panose="02040503050406030204" pitchFamily="18" charset="0"/>
                        <a:ea typeface="+mj-ea"/>
                      </a:rPr>
                      <m:t>𝑏</m:t>
                    </m:r>
                  </m:oMath>
                </a14:m>
                <a:endParaRPr lang="en-US" altLang="zh-CN" i="1" dirty="0">
                  <a:latin typeface="+mj-ea"/>
                  <a:ea typeface="+mj-ea"/>
                </a:endParaRPr>
              </a:p>
              <a:p>
                <a:pPr lvl="1"/>
                <a:endParaRPr lang="en-US" altLang="zh-CN" dirty="0">
                  <a:latin typeface="+mj-ea"/>
                  <a:ea typeface="+mj-ea"/>
                </a:endParaRPr>
              </a:p>
              <a:p>
                <a:pPr lvl="1"/>
                <a:r>
                  <a:rPr lang="en-US" altLang="zh-CN" dirty="0" err="1">
                    <a:latin typeface="+mj-ea"/>
                    <a:ea typeface="+mj-ea"/>
                  </a:rPr>
                  <a:t>由上述定理可知</a:t>
                </a:r>
                <a:r>
                  <a:rPr lang="en-US" altLang="zh-CN" dirty="0">
                    <a:latin typeface="+mj-ea"/>
                    <a:ea typeface="+mj-ea"/>
                  </a:rPr>
                  <a:t>，</a:t>
                </a:r>
                <a:r>
                  <a:rPr lang="zh-CN" altLang="en-US" dirty="0">
                    <a:latin typeface="+mj-ea"/>
                    <a:ea typeface="+mj-ea"/>
                  </a:rPr>
                  <a:t>扔两个骰子所得点数之和的期望值等于第一个骰子点数期望值与第二个骰子点数期望值之和，即</a:t>
                </a:r>
                <a:r>
                  <a:rPr lang="en-US" altLang="zh-CN" dirty="0">
                    <a:latin typeface="+mj-ea"/>
                    <a:ea typeface="+mj-ea"/>
                  </a:rPr>
                  <a:t> 7/2 + 7/2 = 7 .</a:t>
                </a:r>
              </a:p>
              <a:p>
                <a:pPr lvl="1"/>
                <a:endParaRPr lang="en-US" altLang="zh-CN" i="1" dirty="0">
                  <a:latin typeface="+mj-ea"/>
                  <a:ea typeface="+mj-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752" r="-815"/>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a:t>例：Expected Value in the Hatcheck Problem</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58200" cy="4525963"/>
              </a:xfrm>
            </p:spPr>
            <p:txBody>
              <a:bodyPr/>
              <a:lstStyle/>
              <a:p>
                <a:r>
                  <a:rPr lang="zh-CN" altLang="en-US" dirty="0"/>
                  <a:t>负责寄存帽子的服务生把帽子搞乱了，只能随机发还。问他可以期望还对几个？</a:t>
                </a:r>
                <a:endParaRPr lang="en-US" altLang="zh-CN" dirty="0"/>
              </a:p>
              <a:p>
                <a:pPr lvl="1"/>
                <a:r>
                  <a:rPr lang="zh-CN" altLang="en-US" dirty="0"/>
                  <a:t>令</a:t>
                </a:r>
                <a:r>
                  <a:rPr lang="en-US" altLang="zh-CN" i="1" dirty="0"/>
                  <a:t>X</a:t>
                </a:r>
                <a:r>
                  <a:rPr lang="en-US" altLang="zh-CN" i="1" baseline="-25000" dirty="0"/>
                  <a:t>i</a:t>
                </a:r>
                <a:r>
                  <a:rPr lang="en-US" altLang="zh-CN" baseline="-25000" dirty="0"/>
                  <a:t> </a:t>
                </a:r>
                <a:r>
                  <a:rPr lang="en-US" altLang="zh-CN" dirty="0"/>
                  <a:t>= 1 </a:t>
                </a:r>
                <a:r>
                  <a:rPr lang="zh-CN" altLang="en-US" dirty="0"/>
                  <a:t>若第</a:t>
                </a:r>
                <a:r>
                  <a:rPr lang="en-US" altLang="zh-CN" dirty="0"/>
                  <a:t> </a:t>
                </a:r>
                <a:r>
                  <a:rPr lang="en-US" altLang="zh-CN" i="1" dirty="0" err="1"/>
                  <a:t>i</a:t>
                </a:r>
                <a:r>
                  <a:rPr lang="en-US" altLang="zh-CN" dirty="0"/>
                  <a:t> </a:t>
                </a:r>
                <a:r>
                  <a:rPr lang="zh-CN" altLang="en-US" dirty="0"/>
                  <a:t>个客人拿到他的帽子；否则</a:t>
                </a:r>
                <a:r>
                  <a:rPr lang="en-US" altLang="zh-CN" dirty="0"/>
                  <a:t> = 0</a:t>
                </a:r>
                <a:r>
                  <a:rPr lang="zh-CN" altLang="en-US" dirty="0"/>
                  <a:t>。</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𝑋</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𝑛</m:t>
                          </m:r>
                        </m:sub>
                      </m:sSub>
                    </m:oMath>
                  </m:oMathPara>
                </a14:m>
                <a:endParaRPr lang="en-US" altLang="zh-CN" dirty="0"/>
              </a:p>
              <a:p>
                <a:pPr marL="457200" lvl="1" indent="0">
                  <a:buNone/>
                </a:pPr>
                <a14:m>
                  <m:oMathPara xmlns:m="http://schemas.openxmlformats.org/officeDocument/2006/math">
                    <m:oMathParaPr>
                      <m:jc m:val="centerGroup"/>
                    </m:oMathParaPr>
                    <m:oMath xmlns:m="http://schemas.openxmlformats.org/officeDocument/2006/math">
                      <m:r>
                        <m:rPr>
                          <m:sty m:val="p"/>
                        </m:rPr>
                        <a:rPr lang="en-US" altLang="zh-CN" i="0" dirty="0" smtClean="0">
                          <a:latin typeface="Cambria Math" panose="02040503050406030204" pitchFamily="18" charset="0"/>
                        </a:rPr>
                        <m:t>Ex</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𝑋</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=1⋅</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Pr</m:t>
                          </m:r>
                        </m:fName>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=1</m:t>
                              </m:r>
                            </m:e>
                          </m:d>
                        </m:e>
                      </m:func>
                      <m:r>
                        <a:rPr lang="en-US" altLang="zh-CN" b="0" i="1" dirty="0" smtClean="0">
                          <a:latin typeface="Cambria Math" panose="02040503050406030204" pitchFamily="18" charset="0"/>
                        </a:rPr>
                        <m:t>+0⋅</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Pr</m:t>
                          </m:r>
                        </m:fName>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=0</m:t>
                              </m:r>
                            </m:e>
                          </m:d>
                        </m:e>
                      </m:func>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𝑛</m:t>
                          </m:r>
                        </m:den>
                      </m:f>
                    </m:oMath>
                  </m:oMathPara>
                </a14:m>
                <a:endParaRPr lang="en-US" altLang="zh-CN" b="0" dirty="0"/>
              </a:p>
              <a:p>
                <a:pPr marL="45720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Ex</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m:rPr>
                          <m:sty m:val="p"/>
                        </m:rPr>
                        <a:rPr lang="en-US" altLang="zh-CN" dirty="0">
                          <a:latin typeface="Cambria Math" panose="02040503050406030204" pitchFamily="18" charset="0"/>
                        </a:rPr>
                        <m:t>Ex</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e>
                      </m:d>
                      <m:r>
                        <a:rPr lang="en-US" altLang="zh-CN" i="1" dirty="0">
                          <a:latin typeface="Cambria Math" panose="02040503050406030204" pitchFamily="18" charset="0"/>
                        </a:rPr>
                        <m:t>+</m:t>
                      </m:r>
                      <m:r>
                        <m:rPr>
                          <m:nor/>
                        </m:rPr>
                        <a:rPr lang="en-US" altLang="zh-CN" dirty="0"/>
                        <m:t> </m:t>
                      </m:r>
                      <m:r>
                        <m:rPr>
                          <m:sty m:val="p"/>
                        </m:rPr>
                        <a:rPr lang="en-US" altLang="zh-CN" dirty="0">
                          <a:latin typeface="Cambria Math" panose="02040503050406030204" pitchFamily="18" charset="0"/>
                        </a:rPr>
                        <m:t>Ex</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Ex</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𝑛</m:t>
                              </m:r>
                            </m:sub>
                          </m:sSub>
                        </m:e>
                      </m:d>
                      <m: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0" dirty="0" smtClean="0">
                              <a:latin typeface="Cambria Math" panose="02040503050406030204" pitchFamily="18" charset="0"/>
                            </a:rPr>
                            <m:t>1</m:t>
                          </m:r>
                        </m:num>
                        <m:den>
                          <m:r>
                            <m:rPr>
                              <m:sty m:val="p"/>
                            </m:rPr>
                            <a:rPr lang="en-US" altLang="zh-CN" b="0" i="0" dirty="0" smtClean="0">
                              <a:latin typeface="Cambria Math" panose="02040503050406030204" pitchFamily="18" charset="0"/>
                            </a:rPr>
                            <m:t>n</m:t>
                          </m:r>
                        </m:den>
                      </m:f>
                      <m:r>
                        <a:rPr lang="en-US" altLang="zh-CN" b="0" i="0" dirty="0" smtClean="0">
                          <a:latin typeface="Cambria Math" panose="02040503050406030204" pitchFamily="18" charset="0"/>
                        </a:rPr>
                        <m:t>=1</m:t>
                      </m:r>
                    </m:oMath>
                  </m:oMathPara>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58200" cy="4525963"/>
              </a:xfrm>
              <a:blipFill rotWithShape="0">
                <a:blip r:embed="rId2"/>
                <a:stretch>
                  <a:fillRect t="-1752"/>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t>独立随机变量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latin typeface="+mj-ea"/>
                    <a:ea typeface="+mj-ea"/>
                  </a:rPr>
                  <a:t>样本空间</a:t>
                </a:r>
                <a:r>
                  <a:rPr lang="en-US" altLang="zh-CN" sz="2800" dirty="0">
                    <a:latin typeface="+mj-ea"/>
                    <a:ea typeface="+mj-ea"/>
                  </a:rPr>
                  <a:t> </a:t>
                </a:r>
                <a14:m>
                  <m:oMath xmlns:m="http://schemas.openxmlformats.org/officeDocument/2006/math">
                    <m:r>
                      <a:rPr lang="en-US" altLang="zh-CN" sz="2800" i="1">
                        <a:latin typeface="Cambria Math" panose="02040503050406030204" pitchFamily="18" charset="0"/>
                        <a:ea typeface="+mj-ea"/>
                      </a:rPr>
                      <m:t>𝒮</m:t>
                    </m:r>
                  </m:oMath>
                </a14:m>
                <a:r>
                  <a:rPr lang="en-US" altLang="zh-CN" sz="2800" dirty="0">
                    <a:latin typeface="+mj-ea"/>
                    <a:ea typeface="+mj-ea"/>
                  </a:rPr>
                  <a:t> </a:t>
                </a:r>
                <a:r>
                  <a:rPr lang="zh-CN" altLang="en-US" sz="2800" dirty="0">
                    <a:latin typeface="+mj-ea"/>
                    <a:ea typeface="+mj-ea"/>
                  </a:rPr>
                  <a:t>上的随机变量</a:t>
                </a:r>
                <a:r>
                  <a:rPr lang="en-US" altLang="zh-CN" sz="2800" dirty="0">
                    <a:latin typeface="+mj-ea"/>
                    <a:ea typeface="+mj-ea"/>
                  </a:rPr>
                  <a:t> </a:t>
                </a:r>
                <a14:m>
                  <m:oMath xmlns:m="http://schemas.openxmlformats.org/officeDocument/2006/math">
                    <m:r>
                      <a:rPr lang="en-US" altLang="zh-CN" sz="2800" i="1" dirty="0" smtClean="0">
                        <a:latin typeface="Cambria Math" panose="02040503050406030204" pitchFamily="18" charset="0"/>
                        <a:ea typeface="+mj-ea"/>
                      </a:rPr>
                      <m:t>𝑋</m:t>
                    </m:r>
                  </m:oMath>
                </a14:m>
                <a:r>
                  <a:rPr lang="en-US" altLang="zh-CN" sz="2800" dirty="0">
                    <a:latin typeface="+mj-ea"/>
                    <a:ea typeface="+mj-ea"/>
                  </a:rPr>
                  <a:t> </a:t>
                </a:r>
                <a:r>
                  <a:rPr lang="zh-CN" altLang="en-US" sz="2800" dirty="0">
                    <a:latin typeface="+mj-ea"/>
                    <a:ea typeface="+mj-ea"/>
                  </a:rPr>
                  <a:t>和</a:t>
                </a:r>
                <a:r>
                  <a:rPr lang="en-US" altLang="zh-CN" sz="2800" dirty="0">
                    <a:latin typeface="+mj-ea"/>
                    <a:ea typeface="+mj-ea"/>
                  </a:rPr>
                  <a:t> </a:t>
                </a:r>
                <a14:m>
                  <m:oMath xmlns:m="http://schemas.openxmlformats.org/officeDocument/2006/math">
                    <m:r>
                      <a:rPr lang="en-US" altLang="zh-CN" sz="2800" i="1" dirty="0" smtClean="0">
                        <a:latin typeface="Cambria Math" panose="02040503050406030204" pitchFamily="18" charset="0"/>
                        <a:ea typeface="+mj-ea"/>
                      </a:rPr>
                      <m:t>𝑌</m:t>
                    </m:r>
                  </m:oMath>
                </a14:m>
                <a:r>
                  <a:rPr lang="en-US" altLang="zh-CN" sz="2800" dirty="0">
                    <a:latin typeface="+mj-ea"/>
                    <a:ea typeface="+mj-ea"/>
                  </a:rPr>
                  <a:t> </a:t>
                </a:r>
                <a:r>
                  <a:rPr lang="zh-CN" altLang="en-US" sz="2800" dirty="0">
                    <a:latin typeface="+mj-ea"/>
                    <a:ea typeface="+mj-ea"/>
                  </a:rPr>
                  <a:t>若满足</a:t>
                </a:r>
                <a14:m>
                  <m:oMath xmlns:m="http://schemas.openxmlformats.org/officeDocument/2006/math">
                    <m:func>
                      <m:funcPr>
                        <m:ctrlPr>
                          <a:rPr lang="en-US" altLang="zh-CN" sz="2400" b="0" i="1" dirty="0" smtClean="0">
                            <a:latin typeface="Cambria Math" panose="02040503050406030204" pitchFamily="18" charset="0"/>
                            <a:ea typeface="+mj-ea"/>
                          </a:rPr>
                        </m:ctrlPr>
                      </m:funcPr>
                      <m:fName>
                        <m:r>
                          <m:rPr>
                            <m:sty m:val="p"/>
                          </m:rPr>
                          <a:rPr lang="en-US" altLang="zh-CN" sz="2400" b="0" i="0" dirty="0" smtClean="0">
                            <a:latin typeface="Cambria Math" panose="02040503050406030204" pitchFamily="18" charset="0"/>
                            <a:ea typeface="+mj-ea"/>
                          </a:rPr>
                          <m:t>Pr</m:t>
                        </m:r>
                      </m:fName>
                      <m:e>
                        <m:d>
                          <m:dPr>
                            <m:begChr m:val="["/>
                            <m:endChr m:val="]"/>
                            <m:ctrlPr>
                              <a:rPr lang="en-US" altLang="zh-CN" sz="2400" b="0" i="1" dirty="0" smtClean="0">
                                <a:latin typeface="Cambria Math" panose="02040503050406030204" pitchFamily="18" charset="0"/>
                                <a:ea typeface="+mj-ea"/>
                              </a:rPr>
                            </m:ctrlPr>
                          </m:dPr>
                          <m:e>
                            <m:r>
                              <a:rPr lang="en-US" altLang="zh-CN" sz="2400" i="1" dirty="0" smtClean="0">
                                <a:latin typeface="Cambria Math" panose="02040503050406030204" pitchFamily="18" charset="0"/>
                                <a:ea typeface="+mj-ea"/>
                              </a:rPr>
                              <m:t>𝑋</m:t>
                            </m:r>
                            <m:r>
                              <a:rPr lang="en-US" altLang="zh-CN" sz="2400" i="1" dirty="0" smtClean="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i="1" dirty="0" smtClean="0">
                                    <a:latin typeface="Cambria Math" panose="02040503050406030204" pitchFamily="18" charset="0"/>
                                    <a:ea typeface="+mj-ea"/>
                                  </a:rPr>
                                  <m:t>𝑟</m:t>
                                </m:r>
                              </m:e>
                              <m:sub>
                                <m:r>
                                  <a:rPr lang="en-US" altLang="zh-CN" sz="2400" b="0" i="1" dirty="0" smtClean="0">
                                    <a:latin typeface="Cambria Math" panose="02040503050406030204" pitchFamily="18" charset="0"/>
                                    <a:ea typeface="+mj-ea"/>
                                  </a:rPr>
                                  <m:t>1</m:t>
                                </m:r>
                              </m:sub>
                            </m:sSub>
                            <m:r>
                              <a:rPr lang="zh-CN" altLang="en-US" sz="2400" i="1" dirty="0">
                                <a:latin typeface="Cambria Math" panose="02040503050406030204" pitchFamily="18" charset="0"/>
                                <a:ea typeface="+mj-ea"/>
                              </a:rPr>
                              <m:t>且</m:t>
                            </m:r>
                            <m:r>
                              <a:rPr lang="en-US" altLang="zh-CN" sz="2400" i="1" dirty="0">
                                <a:latin typeface="Cambria Math" panose="02040503050406030204" pitchFamily="18" charset="0"/>
                                <a:ea typeface="+mj-ea"/>
                              </a:rPr>
                              <m:t>𝑌</m:t>
                            </m:r>
                            <m:r>
                              <a:rPr lang="en-US" altLang="zh-CN" sz="2400" i="1" dirty="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i="1" dirty="0">
                                    <a:latin typeface="Cambria Math" panose="02040503050406030204" pitchFamily="18" charset="0"/>
                                    <a:ea typeface="+mj-ea"/>
                                  </a:rPr>
                                  <m:t>𝑟</m:t>
                                </m:r>
                              </m:e>
                              <m:sub>
                                <m:r>
                                  <a:rPr lang="en-US" altLang="zh-CN" sz="2400" b="0" i="1" dirty="0" smtClean="0">
                                    <a:latin typeface="Cambria Math" panose="02040503050406030204" pitchFamily="18" charset="0"/>
                                    <a:ea typeface="+mj-ea"/>
                                  </a:rPr>
                                  <m:t>2</m:t>
                                </m:r>
                              </m:sub>
                            </m:sSub>
                          </m:e>
                        </m:d>
                      </m:e>
                    </m:func>
                    <m:r>
                      <a:rPr lang="en-US" altLang="zh-CN" sz="2400" i="1" dirty="0">
                        <a:latin typeface="Cambria Math" panose="02040503050406030204" pitchFamily="18" charset="0"/>
                        <a:ea typeface="+mj-ea"/>
                      </a:rPr>
                      <m:t>=</m:t>
                    </m:r>
                    <m:func>
                      <m:funcPr>
                        <m:ctrlPr>
                          <a:rPr lang="en-US" altLang="zh-CN" sz="2400" b="0" i="1" dirty="0" smtClean="0">
                            <a:latin typeface="Cambria Math" panose="02040503050406030204" pitchFamily="18" charset="0"/>
                            <a:ea typeface="+mj-ea"/>
                          </a:rPr>
                        </m:ctrlPr>
                      </m:funcPr>
                      <m:fName>
                        <m:r>
                          <m:rPr>
                            <m:sty m:val="p"/>
                          </m:rPr>
                          <a:rPr lang="en-US" altLang="zh-CN" sz="2400" b="0" i="0" dirty="0" smtClean="0">
                            <a:latin typeface="Cambria Math" panose="02040503050406030204" pitchFamily="18" charset="0"/>
                            <a:ea typeface="+mj-ea"/>
                          </a:rPr>
                          <m:t>Pr</m:t>
                        </m:r>
                      </m:fName>
                      <m:e>
                        <m:d>
                          <m:dPr>
                            <m:begChr m:val="["/>
                            <m:endChr m:val="]"/>
                            <m:ctrlPr>
                              <a:rPr lang="en-US" altLang="zh-CN" sz="2400" b="0" i="1" dirty="0" smtClean="0">
                                <a:latin typeface="Cambria Math" panose="02040503050406030204" pitchFamily="18" charset="0"/>
                                <a:ea typeface="+mj-ea"/>
                              </a:rPr>
                            </m:ctrlPr>
                          </m:dPr>
                          <m:e>
                            <m:r>
                              <a:rPr lang="en-US" altLang="zh-CN" sz="2400" i="1" dirty="0">
                                <a:latin typeface="Cambria Math" panose="02040503050406030204" pitchFamily="18" charset="0"/>
                                <a:ea typeface="+mj-ea"/>
                              </a:rPr>
                              <m:t>𝑋</m:t>
                            </m:r>
                            <m:r>
                              <a:rPr lang="en-US" altLang="zh-CN" sz="2400" i="1" dirty="0">
                                <a:latin typeface="Cambria Math" panose="02040503050406030204" pitchFamily="18" charset="0"/>
                                <a:ea typeface="+mj-ea"/>
                              </a:rPr>
                              <m:t>=</m:t>
                            </m:r>
                            <m:sSub>
                              <m:sSubPr>
                                <m:ctrlPr>
                                  <a:rPr lang="en-US" altLang="zh-CN" sz="2400" b="0" i="1" dirty="0" smtClean="0">
                                    <a:latin typeface="Cambria Math" panose="02040503050406030204" pitchFamily="18" charset="0"/>
                                    <a:ea typeface="+mj-ea"/>
                                  </a:rPr>
                                </m:ctrlPr>
                              </m:sSubPr>
                              <m:e>
                                <m:r>
                                  <a:rPr lang="en-US" altLang="zh-CN" sz="2400" i="1" dirty="0">
                                    <a:latin typeface="Cambria Math" panose="02040503050406030204" pitchFamily="18" charset="0"/>
                                    <a:ea typeface="+mj-ea"/>
                                  </a:rPr>
                                  <m:t>𝑟</m:t>
                                </m:r>
                              </m:e>
                              <m:sub>
                                <m:r>
                                  <a:rPr lang="en-US" altLang="zh-CN" sz="2400" b="0" i="1" dirty="0" smtClean="0">
                                    <a:latin typeface="Cambria Math" panose="02040503050406030204" pitchFamily="18" charset="0"/>
                                    <a:ea typeface="+mj-ea"/>
                                  </a:rPr>
                                  <m:t>1</m:t>
                                </m:r>
                              </m:sub>
                            </m:sSub>
                          </m:e>
                        </m:d>
                      </m:e>
                    </m:func>
                    <m:r>
                      <a:rPr lang="en-US" altLang="zh-CN" sz="2400" b="0" i="1" dirty="0" smtClean="0">
                        <a:latin typeface="Cambria Math" panose="02040503050406030204" pitchFamily="18" charset="0"/>
                        <a:ea typeface="+mj-ea"/>
                      </a:rPr>
                      <m:t>⋅</m:t>
                    </m:r>
                    <m:r>
                      <m:rPr>
                        <m:sty m:val="p"/>
                      </m:rPr>
                      <a:rPr lang="en-US" altLang="zh-CN" sz="2400" b="0" i="0" dirty="0" smtClean="0">
                        <a:latin typeface="Cambria Math" panose="02040503050406030204" pitchFamily="18" charset="0"/>
                        <a:ea typeface="+mj-ea"/>
                      </a:rPr>
                      <m:t>Pr</m:t>
                    </m:r>
                    <m:r>
                      <a:rPr lang="en-US" altLang="zh-CN" sz="2400" b="0" i="1" dirty="0" smtClean="0">
                        <a:latin typeface="Cambria Math" panose="02040503050406030204" pitchFamily="18" charset="0"/>
                        <a:ea typeface="+mj-ea"/>
                      </a:rPr>
                      <m:t>[</m:t>
                    </m:r>
                    <m:r>
                      <a:rPr lang="en-US" altLang="zh-CN" sz="2400" i="1" dirty="0">
                        <a:latin typeface="Cambria Math" panose="02040503050406030204" pitchFamily="18" charset="0"/>
                        <a:ea typeface="+mj-ea"/>
                        <a:sym typeface="Wingdings" charset="2"/>
                      </a:rPr>
                      <m:t>𝑌</m:t>
                    </m:r>
                    <m:r>
                      <a:rPr lang="en-US" altLang="zh-CN" sz="2400" i="1" dirty="0">
                        <a:latin typeface="Cambria Math" panose="02040503050406030204" pitchFamily="18" charset="0"/>
                        <a:ea typeface="+mj-ea"/>
                        <a:sym typeface="Wingdings" charset="2"/>
                      </a:rPr>
                      <m:t>=</m:t>
                    </m:r>
                    <m:sSub>
                      <m:sSubPr>
                        <m:ctrlPr>
                          <a:rPr lang="en-US" altLang="zh-CN" sz="2400" b="0" i="1" dirty="0" smtClean="0">
                            <a:latin typeface="Cambria Math" panose="02040503050406030204" pitchFamily="18" charset="0"/>
                            <a:ea typeface="+mj-ea"/>
                            <a:sym typeface="Wingdings" charset="2"/>
                          </a:rPr>
                        </m:ctrlPr>
                      </m:sSubPr>
                      <m:e>
                        <m:r>
                          <a:rPr lang="en-US" altLang="zh-CN" sz="2400" i="1" dirty="0">
                            <a:latin typeface="Cambria Math" panose="02040503050406030204" pitchFamily="18" charset="0"/>
                            <a:ea typeface="+mj-ea"/>
                            <a:sym typeface="Wingdings" charset="2"/>
                          </a:rPr>
                          <m:t>𝑟</m:t>
                        </m:r>
                      </m:e>
                      <m:sub>
                        <m:r>
                          <a:rPr lang="en-US" altLang="zh-CN" sz="2400" b="0" i="1" dirty="0" smtClean="0">
                            <a:latin typeface="Cambria Math" panose="02040503050406030204" pitchFamily="18" charset="0"/>
                            <a:ea typeface="+mj-ea"/>
                            <a:sym typeface="Wingdings" charset="2"/>
                          </a:rPr>
                          <m:t>2</m:t>
                        </m:r>
                      </m:sub>
                    </m:sSub>
                    <m:r>
                      <a:rPr lang="en-US" altLang="zh-CN" sz="2400" b="0" i="1" dirty="0" smtClean="0">
                        <a:latin typeface="Cambria Math" panose="02040503050406030204" pitchFamily="18" charset="0"/>
                        <a:ea typeface="+mj-ea"/>
                        <a:sym typeface="Wingdings" charset="2"/>
                      </a:rPr>
                      <m:t>]</m:t>
                    </m:r>
                  </m:oMath>
                </a14:m>
                <a:r>
                  <a:rPr lang="en-US" altLang="zh-CN" sz="2800" dirty="0">
                    <a:latin typeface="+mj-ea"/>
                    <a:ea typeface="+mj-ea"/>
                  </a:rPr>
                  <a:t>, </a:t>
                </a:r>
                <a:r>
                  <a:rPr lang="zh-CN" altLang="en-US" sz="2800" dirty="0">
                    <a:latin typeface="+mj-ea"/>
                    <a:ea typeface="+mj-ea"/>
                  </a:rPr>
                  <a:t>则称它们相互</a:t>
                </a:r>
                <a:r>
                  <a:rPr lang="zh-CN" altLang="en-US" sz="2800" b="1" dirty="0">
                    <a:solidFill>
                      <a:srgbClr val="C00000"/>
                    </a:solidFill>
                    <a:latin typeface="+mj-ea"/>
                    <a:ea typeface="+mj-ea"/>
                  </a:rPr>
                  <a:t>独立</a:t>
                </a:r>
                <a:r>
                  <a:rPr lang="zh-CN" altLang="en-US" sz="2800" dirty="0">
                    <a:latin typeface="+mj-ea"/>
                    <a:ea typeface="+mj-ea"/>
                  </a:rPr>
                  <a:t>。</a:t>
                </a:r>
                <a:endParaRPr lang="en-US" altLang="zh-CN" sz="2800" dirty="0">
                  <a:latin typeface="+mj-ea"/>
                  <a:ea typeface="+mj-ea"/>
                </a:endParaRPr>
              </a:p>
              <a:p>
                <a:pPr lvl="1"/>
                <a:r>
                  <a:rPr lang="zh-CN" altLang="en-US" sz="2400" dirty="0">
                    <a:latin typeface="+mj-ea"/>
                    <a:ea typeface="+mj-ea"/>
                  </a:rPr>
                  <a:t>例：扔两个骰子，第一个骰子点数与第二个骰子点数二者是否独立？</a:t>
                </a:r>
                <a:endParaRPr lang="en-US" altLang="zh-CN" sz="2400" dirty="0">
                  <a:latin typeface="+mj-ea"/>
                  <a:ea typeface="+mj-ea"/>
                </a:endParaRPr>
              </a:p>
              <a:p>
                <a:pPr lvl="1"/>
                <a:r>
                  <a:rPr lang="zh-CN" altLang="en-US" sz="2400" dirty="0">
                    <a:latin typeface="+mj-ea"/>
                    <a:ea typeface="+mj-ea"/>
                  </a:rPr>
                  <a:t>例：扔两个骰子，第一个骰子点数与两个骰子点数之和二者是否独立？</a:t>
                </a:r>
                <a:endParaRPr lang="en-US" altLang="zh-CN" sz="2400" dirty="0">
                  <a:latin typeface="+mj-ea"/>
                  <a:ea typeface="+mj-ea"/>
                </a:endParaRPr>
              </a:p>
              <a:p>
                <a:pPr lvl="1"/>
                <a:endParaRPr lang="en-US" altLang="zh-CN" sz="2400" dirty="0">
                  <a:latin typeface="+mj-ea"/>
                  <a:ea typeface="+mj-ea"/>
                </a:endParaRPr>
              </a:p>
              <a:p>
                <a:r>
                  <a:rPr lang="zh-CN" altLang="en-US" sz="2800" dirty="0">
                    <a:latin typeface="+mj-ea"/>
                    <a:ea typeface="+mj-ea"/>
                  </a:rPr>
                  <a:t>对于样本空间</a:t>
                </a:r>
                <a:r>
                  <a:rPr lang="en-US" altLang="zh-CN" sz="2800" dirty="0">
                    <a:latin typeface="+mj-ea"/>
                    <a:ea typeface="+mj-ea"/>
                  </a:rPr>
                  <a:t> </a:t>
                </a:r>
                <a14:m>
                  <m:oMath xmlns:m="http://schemas.openxmlformats.org/officeDocument/2006/math">
                    <m:r>
                      <a:rPr lang="en-US" altLang="zh-CN" sz="2800" i="1">
                        <a:latin typeface="Cambria Math" charset="0"/>
                      </a:rPr>
                      <m:t>𝒮</m:t>
                    </m:r>
                  </m:oMath>
                </a14:m>
                <a:r>
                  <a:rPr lang="en-US" altLang="zh-CN" sz="2800" dirty="0">
                    <a:latin typeface="+mj-ea"/>
                    <a:ea typeface="+mj-ea"/>
                  </a:rPr>
                  <a:t> </a:t>
                </a:r>
                <a:r>
                  <a:rPr lang="zh-CN" altLang="en-US" sz="2800" dirty="0">
                    <a:latin typeface="+mj-ea"/>
                    <a:ea typeface="+mj-ea"/>
                  </a:rPr>
                  <a:t>上</a:t>
                </a:r>
                <a:r>
                  <a:rPr lang="zh-CN" altLang="en-US" sz="2800" b="1" dirty="0">
                    <a:solidFill>
                      <a:srgbClr val="FF0000"/>
                    </a:solidFill>
                    <a:latin typeface="+mj-ea"/>
                    <a:ea typeface="+mj-ea"/>
                  </a:rPr>
                  <a:t>独立的</a:t>
                </a:r>
                <a:r>
                  <a:rPr lang="zh-CN" altLang="en-US" sz="2800" dirty="0">
                    <a:latin typeface="+mj-ea"/>
                    <a:ea typeface="+mj-ea"/>
                  </a:rPr>
                  <a:t>随机变量</a:t>
                </a:r>
                <a:r>
                  <a:rPr lang="en-US" altLang="zh-CN" sz="2800" dirty="0">
                    <a:latin typeface="+mj-ea"/>
                    <a:ea typeface="+mj-ea"/>
                  </a:rPr>
                  <a:t> </a:t>
                </a:r>
                <a14:m>
                  <m:oMath xmlns:m="http://schemas.openxmlformats.org/officeDocument/2006/math">
                    <m:r>
                      <a:rPr lang="en-US" altLang="zh-CN" sz="2800" i="1" dirty="0" smtClean="0">
                        <a:latin typeface="Cambria Math" charset="0"/>
                        <a:ea typeface="+mj-ea"/>
                      </a:rPr>
                      <m:t>𝑋</m:t>
                    </m:r>
                  </m:oMath>
                </a14:m>
                <a:r>
                  <a:rPr lang="en-US" altLang="zh-CN" sz="2800" dirty="0">
                    <a:latin typeface="+mj-ea"/>
                    <a:ea typeface="+mj-ea"/>
                  </a:rPr>
                  <a:t> </a:t>
                </a:r>
                <a:r>
                  <a:rPr lang="zh-CN" altLang="en-US" sz="2800" dirty="0">
                    <a:latin typeface="+mj-ea"/>
                    <a:ea typeface="+mj-ea"/>
                  </a:rPr>
                  <a:t>和</a:t>
                </a:r>
                <a:r>
                  <a:rPr lang="en-US" altLang="zh-CN" sz="2800" dirty="0">
                    <a:latin typeface="+mj-ea"/>
                    <a:ea typeface="+mj-ea"/>
                  </a:rPr>
                  <a:t> </a:t>
                </a:r>
                <a14:m>
                  <m:oMath xmlns:m="http://schemas.openxmlformats.org/officeDocument/2006/math">
                    <m:r>
                      <a:rPr lang="en-US" altLang="zh-CN" sz="2800" i="1" dirty="0" smtClean="0">
                        <a:latin typeface="Cambria Math" charset="0"/>
                        <a:ea typeface="+mj-ea"/>
                      </a:rPr>
                      <m:t>𝑌</m:t>
                    </m:r>
                  </m:oMath>
                </a14:m>
                <a:r>
                  <a:rPr lang="en-US" altLang="zh-CN" sz="2800" i="1" dirty="0">
                    <a:latin typeface="+mj-ea"/>
                    <a:ea typeface="+mj-ea"/>
                  </a:rPr>
                  <a:t> </a:t>
                </a:r>
                <a:r>
                  <a:rPr lang="zh-CN" altLang="en-US" sz="2800" dirty="0">
                    <a:latin typeface="+mj-ea"/>
                    <a:ea typeface="+mj-ea"/>
                  </a:rPr>
                  <a:t>有</a:t>
                </a:r>
                <a14:m>
                  <m:oMath xmlns:m="http://schemas.openxmlformats.org/officeDocument/2006/math">
                    <m:r>
                      <a:rPr lang="en-US" altLang="zh-CN" sz="2800" b="0" i="0" dirty="0" smtClean="0">
                        <a:latin typeface="Cambria Math" panose="02040503050406030204" pitchFamily="18" charset="0"/>
                        <a:ea typeface="+mj-ea"/>
                      </a:rPr>
                      <m:t> </m:t>
                    </m:r>
                    <m:r>
                      <m:rPr>
                        <m:sty m:val="p"/>
                      </m:rPr>
                      <a:rPr lang="en-US" altLang="zh-CN" sz="2800" i="0" dirty="0">
                        <a:latin typeface="Cambria Math" panose="02040503050406030204" pitchFamily="18" charset="0"/>
                        <a:ea typeface="+mj-ea"/>
                      </a:rPr>
                      <m:t>Ex</m:t>
                    </m:r>
                    <m:r>
                      <a:rPr lang="en-US" altLang="zh-CN" sz="2800" i="1" dirty="0">
                        <a:latin typeface="Cambria Math" panose="02040503050406030204" pitchFamily="18" charset="0"/>
                        <a:ea typeface="+mj-ea"/>
                      </a:rPr>
                      <m:t>[</m:t>
                    </m:r>
                    <m:r>
                      <a:rPr lang="en-US" altLang="zh-CN" sz="2800" i="1" dirty="0">
                        <a:latin typeface="Cambria Math" panose="02040503050406030204" pitchFamily="18" charset="0"/>
                        <a:ea typeface="+mj-ea"/>
                      </a:rPr>
                      <m:t>𝑋𝑌</m:t>
                    </m:r>
                    <m:r>
                      <a:rPr lang="en-US" altLang="zh-CN" sz="2800" i="1" dirty="0">
                        <a:latin typeface="Cambria Math" panose="02040503050406030204" pitchFamily="18" charset="0"/>
                        <a:ea typeface="+mj-ea"/>
                      </a:rPr>
                      <m:t>] = </m:t>
                    </m:r>
                    <m:r>
                      <m:rPr>
                        <m:sty m:val="p"/>
                      </m:rPr>
                      <a:rPr lang="en-US" altLang="zh-CN" sz="2800" i="0" dirty="0">
                        <a:latin typeface="Cambria Math" panose="02040503050406030204" pitchFamily="18" charset="0"/>
                        <a:ea typeface="+mj-ea"/>
                      </a:rPr>
                      <m:t>Ex</m:t>
                    </m:r>
                    <m:r>
                      <a:rPr lang="en-US" altLang="zh-CN" sz="2800" i="1" dirty="0">
                        <a:latin typeface="Cambria Math" panose="02040503050406030204" pitchFamily="18" charset="0"/>
                        <a:ea typeface="+mj-ea"/>
                      </a:rPr>
                      <m:t>[</m:t>
                    </m:r>
                    <m:r>
                      <a:rPr lang="en-US" altLang="zh-CN" sz="2800" i="1" dirty="0">
                        <a:latin typeface="Cambria Math" panose="02040503050406030204" pitchFamily="18" charset="0"/>
                        <a:ea typeface="+mj-ea"/>
                      </a:rPr>
                      <m:t>𝑋</m:t>
                    </m:r>
                    <m:r>
                      <a:rPr lang="en-US" altLang="zh-CN" sz="2800" i="1" dirty="0">
                        <a:latin typeface="Cambria Math" panose="02040503050406030204" pitchFamily="18" charset="0"/>
                        <a:ea typeface="+mj-ea"/>
                      </a:rPr>
                      <m:t>]</m:t>
                    </m:r>
                    <m:r>
                      <m:rPr>
                        <m:sty m:val="p"/>
                      </m:rPr>
                      <a:rPr lang="en-US" altLang="zh-CN" sz="2800" i="0" dirty="0">
                        <a:latin typeface="Cambria Math" panose="02040503050406030204" pitchFamily="18" charset="0"/>
                        <a:ea typeface="+mj-ea"/>
                      </a:rPr>
                      <m:t>Ex</m:t>
                    </m:r>
                    <m:r>
                      <a:rPr lang="en-US" altLang="zh-CN" sz="2800" i="1" dirty="0">
                        <a:latin typeface="Cambria Math" panose="02040503050406030204" pitchFamily="18" charset="0"/>
                        <a:ea typeface="+mj-ea"/>
                      </a:rPr>
                      <m:t>[</m:t>
                    </m:r>
                    <m:r>
                      <a:rPr lang="en-US" altLang="zh-CN" sz="2800" i="1" dirty="0">
                        <a:latin typeface="Cambria Math" panose="02040503050406030204" pitchFamily="18" charset="0"/>
                        <a:ea typeface="+mj-ea"/>
                      </a:rPr>
                      <m:t>𝑌</m:t>
                    </m:r>
                    <m:r>
                      <a:rPr lang="en-US" altLang="zh-CN" sz="2800" i="1" dirty="0">
                        <a:latin typeface="Cambria Math" panose="02040503050406030204" pitchFamily="18" charset="0"/>
                        <a:ea typeface="+mj-ea"/>
                      </a:rPr>
                      <m:t>] </m:t>
                    </m:r>
                  </m:oMath>
                </a14:m>
                <a:endParaRPr lang="en-US" altLang="zh-CN" sz="2800" dirty="0">
                  <a:latin typeface="+mj-ea"/>
                  <a:ea typeface="+mj-ea"/>
                </a:endParaRPr>
              </a:p>
              <a:p>
                <a:pPr marL="0" indent="0">
                  <a:buNone/>
                </a:pPr>
                <a:endParaRPr lang="en-US" altLang="zh-CN" dirty="0">
                  <a:latin typeface="+mj-ea"/>
                  <a:ea typeface="+mj-ea"/>
                </a:endParaRPr>
              </a:p>
              <a:p>
                <a:pPr algn="ctr">
                  <a:buFontTx/>
                  <a:buNone/>
                </a:pPr>
                <a:br>
                  <a:rPr lang="en-US" altLang="zh-CN" dirty="0">
                    <a:latin typeface="+mj-ea"/>
                    <a:ea typeface="+mj-ea"/>
                  </a:rPr>
                </a:br>
                <a:endParaRPr lang="en-US" altLang="zh-CN" dirty="0">
                  <a:latin typeface="+mj-ea"/>
                  <a:ea typeface="+mj-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t="-1752"/>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方差</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样本空间 </a:t>
                </a:r>
                <a14:m>
                  <m:oMath xmlns:m="http://schemas.openxmlformats.org/officeDocument/2006/math">
                    <m:r>
                      <a:rPr lang="en-US" altLang="zh-CN" b="0" i="1" smtClean="0">
                        <a:latin typeface="Cambria Math" panose="02040503050406030204" pitchFamily="18" charset="0"/>
                      </a:rPr>
                      <m:t>𝒮</m:t>
                    </m:r>
                    <m:r>
                      <a:rPr lang="en-US" altLang="zh-CN" b="0" i="1" smtClean="0">
                        <a:latin typeface="Cambria Math" panose="02040503050406030204" pitchFamily="18" charset="0"/>
                      </a:rPr>
                      <m:t> </m:t>
                    </m:r>
                    <m:r>
                      <a:rPr lang="en-US" altLang="zh-CN" b="0" i="1" smtClean="0">
                        <a:latin typeface="Cambria Math" panose="02040503050406030204" pitchFamily="18" charset="0"/>
                      </a:rPr>
                      <m:t>上</m:t>
                    </m:r>
                  </m:oMath>
                </a14:m>
                <a:r>
                  <a:rPr lang="zh-CN" altLang="en-US" dirty="0"/>
                  <a:t>的随机变量</a:t>
                </a:r>
                <a14:m>
                  <m:oMath xmlns:m="http://schemas.openxmlformats.org/officeDocument/2006/math">
                    <m:r>
                      <a:rPr lang="en-US" altLang="zh-CN" i="1" dirty="0" smtClean="0">
                        <a:latin typeface="Cambria Math" panose="02040503050406030204" pitchFamily="18" charset="0"/>
                      </a:rPr>
                      <m:t>𝑋</m:t>
                    </m:r>
                  </m:oMath>
                </a14:m>
                <a:r>
                  <a:rPr lang="zh-CN" altLang="en-US" dirty="0"/>
                  <a:t>的方差</a:t>
                </a:r>
                <a:r>
                  <a:rPr lang="en-US" altLang="zh-CN" dirty="0"/>
                  <a:t>(variance)</a:t>
                </a:r>
              </a:p>
              <a:p>
                <a:pPr marL="0"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Var</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charset="0"/>
                          <a:ea typeface="Cambria Math" charset="0"/>
                          <a:cs typeface="Cambria Math" charset="0"/>
                        </a:rPr>
                        <m:t>∷</m:t>
                      </m:r>
                      <m:r>
                        <a:rPr lang="en-US" altLang="zh-CN" i="1">
                          <a:latin typeface="Cambria Math" panose="02040503050406030204" pitchFamily="18" charset="0"/>
                          <a:ea typeface="Cambria Math" charset="0"/>
                          <a:cs typeface="Cambria Math" charset="0"/>
                        </a:rPr>
                        <m:t>=</m:t>
                      </m:r>
                      <m:r>
                        <m:rPr>
                          <m:sty m:val="p"/>
                        </m:rPr>
                        <a:rPr lang="en-US" altLang="zh-CN">
                          <a:latin typeface="Cambria Math" panose="02040503050406030204" pitchFamily="18" charset="0"/>
                          <a:ea typeface="Cambria Math" charset="0"/>
                          <a:cs typeface="Cambria Math" charset="0"/>
                        </a:rPr>
                        <m:t>Ex</m:t>
                      </m:r>
                      <m:r>
                        <a:rPr lang="en-US" altLang="zh-CN" i="1">
                          <a:latin typeface="Cambria Math" panose="02040503050406030204" pitchFamily="18" charset="0"/>
                          <a:ea typeface="Cambria Math" charset="0"/>
                          <a:cs typeface="Cambria Math" charset="0"/>
                        </a:rPr>
                        <m:t>[</m:t>
                      </m:r>
                      <m:sSup>
                        <m:sSupPr>
                          <m:ctrlPr>
                            <a:rPr lang="en-US" altLang="zh-CN" i="1">
                              <a:latin typeface="Cambria Math" panose="02040503050406030204" pitchFamily="18" charset="0"/>
                              <a:ea typeface="Cambria Math" charset="0"/>
                              <a:cs typeface="Cambria Math" charset="0"/>
                            </a:rPr>
                          </m:ctrlPr>
                        </m:sSupPr>
                        <m:e>
                          <m:d>
                            <m:dPr>
                              <m:ctrlPr>
                                <a:rPr lang="en-US" altLang="zh-CN" i="1">
                                  <a:latin typeface="Cambria Math" panose="02040503050406030204" pitchFamily="18" charset="0"/>
                                  <a:ea typeface="Cambria Math" charset="0"/>
                                  <a:cs typeface="Cambria Math" charset="0"/>
                                </a:rPr>
                              </m:ctrlPr>
                            </m:dPr>
                            <m:e>
                              <m:r>
                                <a:rPr lang="en-US" altLang="zh-CN" i="1">
                                  <a:latin typeface="Cambria Math" panose="02040503050406030204" pitchFamily="18" charset="0"/>
                                  <a:ea typeface="Cambria Math" charset="0"/>
                                  <a:cs typeface="Cambria Math" charset="0"/>
                                </a:rPr>
                                <m:t>𝑋</m:t>
                              </m:r>
                              <m:r>
                                <a:rPr lang="en-US" altLang="zh-CN" i="1">
                                  <a:latin typeface="Cambria Math" panose="02040503050406030204" pitchFamily="18" charset="0"/>
                                  <a:ea typeface="Cambria Math" charset="0"/>
                                  <a:cs typeface="Cambria Math" charset="0"/>
                                </a:rPr>
                                <m:t>−</m:t>
                              </m:r>
                              <m:r>
                                <m:rPr>
                                  <m:sty m:val="p"/>
                                </m:rPr>
                                <a:rPr lang="en-US" altLang="zh-CN">
                                  <a:latin typeface="Cambria Math" panose="02040503050406030204" pitchFamily="18" charset="0"/>
                                  <a:ea typeface="Cambria Math" charset="0"/>
                                  <a:cs typeface="Cambria Math" charset="0"/>
                                </a:rPr>
                                <m:t>Ex</m:t>
                              </m:r>
                              <m:d>
                                <m:dPr>
                                  <m:begChr m:val="["/>
                                  <m:endChr m:val="]"/>
                                  <m:ctrlPr>
                                    <a:rPr lang="en-US" altLang="zh-CN" i="1">
                                      <a:latin typeface="Cambria Math" panose="02040503050406030204" pitchFamily="18" charset="0"/>
                                      <a:ea typeface="Cambria Math" charset="0"/>
                                      <a:cs typeface="Cambria Math" charset="0"/>
                                    </a:rPr>
                                  </m:ctrlPr>
                                </m:dPr>
                                <m:e>
                                  <m:r>
                                    <a:rPr lang="en-US" altLang="zh-CN" i="1">
                                      <a:latin typeface="Cambria Math" panose="02040503050406030204" pitchFamily="18" charset="0"/>
                                      <a:ea typeface="Cambria Math" charset="0"/>
                                      <a:cs typeface="Cambria Math" charset="0"/>
                                    </a:rPr>
                                    <m:t>𝑋</m:t>
                                  </m:r>
                                </m:e>
                              </m:d>
                            </m:e>
                          </m:d>
                        </m:e>
                        <m:sup>
                          <m:r>
                            <a:rPr lang="en-US" altLang="zh-CN" i="1">
                              <a:latin typeface="Cambria Math" panose="02040503050406030204" pitchFamily="18" charset="0"/>
                              <a:ea typeface="Cambria Math" charset="0"/>
                              <a:cs typeface="Cambria Math" charset="0"/>
                            </a:rPr>
                            <m:t>2</m:t>
                          </m:r>
                        </m:sup>
                      </m:sSup>
                      <m:r>
                        <a:rPr lang="en-US" altLang="zh-CN" i="1">
                          <a:latin typeface="Cambria Math" panose="02040503050406030204" pitchFamily="18" charset="0"/>
                          <a:ea typeface="Cambria Math" charset="0"/>
                          <a:cs typeface="Cambria Math"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Var</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𝑋</m:t>
                          </m:r>
                        </m:e>
                      </m:d>
                      <m:r>
                        <a:rPr lang="en-US" altLang="zh-CN" sz="2400" i="1">
                          <a:latin typeface="Cambria Math" panose="02040503050406030204" pitchFamily="18" charset="0"/>
                          <a:ea typeface="Cambria Math" charset="0"/>
                          <a:cs typeface="Cambria Math" charset="0"/>
                        </a:rPr>
                        <m:t>=</m:t>
                      </m:r>
                      <m:r>
                        <m:rPr>
                          <m:sty m:val="p"/>
                        </m:rPr>
                        <a:rPr lang="en-US" altLang="zh-CN" sz="2400">
                          <a:latin typeface="Cambria Math" panose="02040503050406030204" pitchFamily="18" charset="0"/>
                          <a:ea typeface="Cambria Math" charset="0"/>
                          <a:cs typeface="Cambria Math" charset="0"/>
                        </a:rPr>
                        <m:t>Ex</m:t>
                      </m:r>
                      <m:d>
                        <m:dPr>
                          <m:begChr m:val="["/>
                          <m:endChr m:val="]"/>
                          <m:ctrlPr>
                            <a:rPr lang="en-US" altLang="zh-CN" sz="2400" i="1">
                              <a:latin typeface="Cambria Math" panose="02040503050406030204" pitchFamily="18" charset="0"/>
                              <a:ea typeface="Cambria Math" charset="0"/>
                              <a:cs typeface="Cambria Math" charset="0"/>
                            </a:rPr>
                          </m:ctrlPr>
                        </m:dPr>
                        <m:e>
                          <m:sSup>
                            <m:sSupPr>
                              <m:ctrlPr>
                                <a:rPr lang="en-US" altLang="zh-CN" sz="2400" i="1">
                                  <a:latin typeface="Cambria Math" panose="02040503050406030204" pitchFamily="18" charset="0"/>
                                  <a:ea typeface="Cambria Math" charset="0"/>
                                  <a:cs typeface="Cambria Math" charset="0"/>
                                </a:rPr>
                              </m:ctrlPr>
                            </m:sSupPr>
                            <m:e>
                              <m:d>
                                <m:dPr>
                                  <m:ctrlPr>
                                    <a:rPr lang="en-US" altLang="zh-CN" sz="2400" i="1">
                                      <a:latin typeface="Cambria Math" panose="02040503050406030204" pitchFamily="18" charset="0"/>
                                      <a:ea typeface="Cambria Math" charset="0"/>
                                      <a:cs typeface="Cambria Math" charset="0"/>
                                    </a:rPr>
                                  </m:ctrlPr>
                                </m:dPr>
                                <m:e>
                                  <m:r>
                                    <a:rPr lang="en-US" altLang="zh-CN" sz="2400" i="1">
                                      <a:latin typeface="Cambria Math" panose="02040503050406030204" pitchFamily="18" charset="0"/>
                                      <a:ea typeface="Cambria Math" charset="0"/>
                                      <a:cs typeface="Cambria Math" charset="0"/>
                                    </a:rPr>
                                    <m:t>𝑋</m:t>
                                  </m:r>
                                  <m:r>
                                    <a:rPr lang="en-US" altLang="zh-CN" sz="2400" i="1">
                                      <a:latin typeface="Cambria Math" panose="02040503050406030204" pitchFamily="18" charset="0"/>
                                      <a:ea typeface="Cambria Math" charset="0"/>
                                      <a:cs typeface="Cambria Math" charset="0"/>
                                    </a:rPr>
                                    <m:t>−</m:t>
                                  </m:r>
                                  <m:r>
                                    <m:rPr>
                                      <m:sty m:val="p"/>
                                    </m:rPr>
                                    <a:rPr lang="en-US" altLang="zh-CN" sz="2400">
                                      <a:latin typeface="Cambria Math" panose="02040503050406030204" pitchFamily="18" charset="0"/>
                                      <a:ea typeface="Cambria Math" charset="0"/>
                                      <a:cs typeface="Cambria Math" charset="0"/>
                                    </a:rPr>
                                    <m:t>Ex</m:t>
                                  </m:r>
                                  <m:d>
                                    <m:dPr>
                                      <m:begChr m:val="["/>
                                      <m:endChr m:val="]"/>
                                      <m:ctrlPr>
                                        <a:rPr lang="en-US" altLang="zh-CN" sz="2400" i="1">
                                          <a:latin typeface="Cambria Math" panose="02040503050406030204" pitchFamily="18" charset="0"/>
                                          <a:ea typeface="Cambria Math" charset="0"/>
                                          <a:cs typeface="Cambria Math" charset="0"/>
                                        </a:rPr>
                                      </m:ctrlPr>
                                    </m:dPr>
                                    <m:e>
                                      <m:r>
                                        <a:rPr lang="en-US" altLang="zh-CN" sz="2400" i="1">
                                          <a:latin typeface="Cambria Math" panose="02040503050406030204" pitchFamily="18" charset="0"/>
                                          <a:ea typeface="Cambria Math" charset="0"/>
                                          <a:cs typeface="Cambria Math" charset="0"/>
                                        </a:rPr>
                                        <m:t>𝑋</m:t>
                                      </m:r>
                                    </m:e>
                                  </m:d>
                                </m:e>
                              </m:d>
                            </m:e>
                            <m:sup>
                              <m:r>
                                <a:rPr lang="en-US" altLang="zh-CN" sz="2400" i="1">
                                  <a:latin typeface="Cambria Math" panose="02040503050406030204" pitchFamily="18" charset="0"/>
                                  <a:ea typeface="Cambria Math" charset="0"/>
                                  <a:cs typeface="Cambria Math" charset="0"/>
                                </a:rPr>
                                <m:t>2</m:t>
                              </m:r>
                            </m:sup>
                          </m:sSup>
                        </m:e>
                      </m:d>
                      <m:r>
                        <a:rPr lang="en-US" altLang="zh-CN" sz="2400" i="1">
                          <a:latin typeface="Cambria Math" panose="02040503050406030204" pitchFamily="18" charset="0"/>
                          <a:ea typeface="Cambria Math" charset="0"/>
                          <a:cs typeface="Cambria Math" charset="0"/>
                        </a:rPr>
                        <m:t>=</m:t>
                      </m:r>
                      <m:nary>
                        <m:naryPr>
                          <m:chr m:val="∑"/>
                          <m:supHide m:val="on"/>
                          <m:ctrlPr>
                            <a:rPr lang="en-US" altLang="zh-CN" sz="2400" i="1">
                              <a:latin typeface="Cambria Math" panose="02040503050406030204" pitchFamily="18" charset="0"/>
                              <a:ea typeface="Cambria Math" charset="0"/>
                            </a:rPr>
                          </m:ctrlPr>
                        </m:naryPr>
                        <m:sub>
                          <m:r>
                            <a:rPr lang="en-US" altLang="zh-CN" sz="2400" i="1">
                              <a:latin typeface="Cambria Math" panose="02040503050406030204" pitchFamily="18" charset="0"/>
                              <a:ea typeface="Cambria Math" charset="0"/>
                            </a:rPr>
                            <m:t>𝜔</m:t>
                          </m:r>
                          <m:r>
                            <a:rPr lang="en-US" altLang="zh-CN" sz="2400" i="1">
                              <a:latin typeface="Cambria Math" panose="02040503050406030204" pitchFamily="18" charset="0"/>
                              <a:ea typeface="Cambria Math" charset="0"/>
                            </a:rPr>
                            <m:t>∈</m:t>
                          </m:r>
                          <m:r>
                            <a:rPr lang="en-US" altLang="zh-CN" sz="2400" i="1">
                              <a:latin typeface="Cambria Math" panose="02040503050406030204" pitchFamily="18" charset="0"/>
                              <a:ea typeface="Cambria Math" charset="0"/>
                            </a:rPr>
                            <m:t>𝒮</m:t>
                          </m:r>
                        </m:sub>
                        <m:sup/>
                        <m:e>
                          <m:sSup>
                            <m:sSupPr>
                              <m:ctrlPr>
                                <a:rPr lang="en-US" altLang="zh-CN" sz="2400" i="1">
                                  <a:latin typeface="Cambria Math" panose="02040503050406030204" pitchFamily="18" charset="0"/>
                                  <a:ea typeface="Cambria Math" charset="0"/>
                                </a:rPr>
                              </m:ctrlPr>
                            </m:sSupPr>
                            <m:e>
                              <m:d>
                                <m:dPr>
                                  <m:ctrlPr>
                                    <a:rPr lang="en-US" altLang="zh-CN" sz="2400" i="1">
                                      <a:latin typeface="Cambria Math" panose="02040503050406030204" pitchFamily="18" charset="0"/>
                                      <a:ea typeface="Cambria Math" charset="0"/>
                                    </a:rPr>
                                  </m:ctrlPr>
                                </m:dPr>
                                <m:e>
                                  <m:r>
                                    <a:rPr lang="en-US" altLang="zh-CN" sz="2400" i="1">
                                      <a:latin typeface="Cambria Math" panose="02040503050406030204" pitchFamily="18" charset="0"/>
                                      <a:ea typeface="Cambria Math" charset="0"/>
                                    </a:rPr>
                                    <m:t>𝑋</m:t>
                                  </m:r>
                                  <m:d>
                                    <m:dPr>
                                      <m:ctrlPr>
                                        <a:rPr lang="en-US" altLang="zh-CN" sz="2400" i="1">
                                          <a:latin typeface="Cambria Math" panose="02040503050406030204" pitchFamily="18" charset="0"/>
                                          <a:ea typeface="Cambria Math" charset="0"/>
                                        </a:rPr>
                                      </m:ctrlPr>
                                    </m:dPr>
                                    <m:e>
                                      <m:r>
                                        <a:rPr lang="en-US" altLang="zh-CN" sz="2400" i="1">
                                          <a:latin typeface="Cambria Math" panose="02040503050406030204" pitchFamily="18" charset="0"/>
                                          <a:ea typeface="Cambria Math" charset="0"/>
                                        </a:rPr>
                                        <m:t>𝜔</m:t>
                                      </m:r>
                                    </m:e>
                                  </m:d>
                                  <m:r>
                                    <a:rPr lang="en-US" altLang="zh-CN" sz="2400" i="1">
                                      <a:latin typeface="Cambria Math" panose="02040503050406030204" pitchFamily="18" charset="0"/>
                                      <a:ea typeface="Cambria Math" charset="0"/>
                                    </a:rPr>
                                    <m:t>−</m:t>
                                  </m:r>
                                  <m:r>
                                    <m:rPr>
                                      <m:sty m:val="p"/>
                                    </m:rPr>
                                    <a:rPr lang="en-US" altLang="zh-CN" sz="2400">
                                      <a:latin typeface="Cambria Math" panose="02040503050406030204" pitchFamily="18" charset="0"/>
                                      <a:ea typeface="Cambria Math" charset="0"/>
                                    </a:rPr>
                                    <m:t>Ex</m:t>
                                  </m:r>
                                  <m:d>
                                    <m:dPr>
                                      <m:begChr m:val="["/>
                                      <m:endChr m:val="]"/>
                                      <m:ctrlPr>
                                        <a:rPr lang="en-US" altLang="zh-CN" sz="2400" i="1">
                                          <a:latin typeface="Cambria Math" panose="02040503050406030204" pitchFamily="18" charset="0"/>
                                          <a:ea typeface="Cambria Math" charset="0"/>
                                        </a:rPr>
                                      </m:ctrlPr>
                                    </m:dPr>
                                    <m:e>
                                      <m:r>
                                        <a:rPr lang="en-US" altLang="zh-CN" sz="2400" i="1">
                                          <a:latin typeface="Cambria Math" panose="02040503050406030204" pitchFamily="18" charset="0"/>
                                          <a:ea typeface="Cambria Math" charset="0"/>
                                        </a:rPr>
                                        <m:t>𝑋</m:t>
                                      </m:r>
                                    </m:e>
                                  </m:d>
                                </m:e>
                              </m:d>
                            </m:e>
                            <m:sup>
                              <m:r>
                                <a:rPr lang="en-US" altLang="zh-CN" sz="2400" i="1">
                                  <a:latin typeface="Cambria Math" panose="02040503050406030204" pitchFamily="18" charset="0"/>
                                  <a:ea typeface="Cambria Math" charset="0"/>
                                </a:rPr>
                                <m:t>2</m:t>
                              </m:r>
                            </m:sup>
                          </m:sSup>
                          <m:r>
                            <m:rPr>
                              <m:sty m:val="p"/>
                            </m:rPr>
                            <a:rPr lang="en-US" altLang="zh-CN" sz="2400">
                              <a:latin typeface="Cambria Math" panose="02040503050406030204" pitchFamily="18" charset="0"/>
                              <a:ea typeface="Cambria Math" charset="0"/>
                            </a:rPr>
                            <m:t>Pr</m:t>
                          </m:r>
                          <m:r>
                            <a:rPr lang="en-US" altLang="zh-CN" sz="2400" i="1">
                              <a:latin typeface="Cambria Math" panose="02040503050406030204" pitchFamily="18" charset="0"/>
                              <a:ea typeface="Cambria Math" charset="0"/>
                            </a:rPr>
                            <m:t>⁡[</m:t>
                          </m:r>
                          <m:r>
                            <a:rPr lang="en-US" altLang="zh-CN" sz="2400" i="1">
                              <a:latin typeface="Cambria Math" panose="02040503050406030204" pitchFamily="18" charset="0"/>
                              <a:ea typeface="Cambria Math" charset="0"/>
                            </a:rPr>
                            <m:t>𝜔</m:t>
                          </m:r>
                          <m:r>
                            <a:rPr lang="en-US" altLang="zh-CN" sz="2400" i="1">
                              <a:latin typeface="Cambria Math" panose="02040503050406030204" pitchFamily="18" charset="0"/>
                              <a:ea typeface="Cambria Math" charset="0"/>
                            </a:rPr>
                            <m:t>]</m:t>
                          </m:r>
                        </m:e>
                      </m:nary>
                    </m:oMath>
                  </m:oMathPara>
                </a14:m>
                <a:endParaRPr lang="en-US" altLang="zh-CN" dirty="0"/>
              </a:p>
              <a:p>
                <a:pPr marL="1371600" lvl="3" indent="0">
                  <a:buNone/>
                </a:pPr>
                <a:endParaRPr lang="en-US" altLang="zh-CN" dirty="0"/>
              </a:p>
              <a:p>
                <a:pPr lvl="1"/>
                <a:r>
                  <a:rPr lang="zh-CN" altLang="en-US" sz="2400" dirty="0"/>
                  <a:t>方差是随机变量</a:t>
                </a:r>
                <a14:m>
                  <m:oMath xmlns:m="http://schemas.openxmlformats.org/officeDocument/2006/math">
                    <m:r>
                      <a:rPr lang="en-US" altLang="zh-CN" sz="2400" i="1" dirty="0" smtClean="0">
                        <a:latin typeface="Cambria Math" panose="02040503050406030204" pitchFamily="18" charset="0"/>
                      </a:rPr>
                      <m:t>𝑋</m:t>
                    </m:r>
                  </m:oMath>
                </a14:m>
                <a:r>
                  <a:rPr lang="zh-CN" altLang="en-US" sz="2400" dirty="0"/>
                  <a:t>在</a:t>
                </a:r>
                <a14:m>
                  <m:oMath xmlns:m="http://schemas.openxmlformats.org/officeDocument/2006/math">
                    <m:r>
                      <a:rPr lang="en-US" altLang="zh-CN" sz="2400" b="0" i="1" dirty="0" smtClean="0">
                        <a:latin typeface="Cambria Math" panose="02040503050406030204" pitchFamily="18" charset="0"/>
                      </a:rPr>
                      <m:t>𝜔</m:t>
                    </m:r>
                    <m:r>
                      <a:rPr lang="zh-CN" altLang="en-US" sz="2400" i="1" dirty="0">
                        <a:latin typeface="Cambria Math" panose="02040503050406030204" pitchFamily="18" charset="0"/>
                      </a:rPr>
                      <m:t>处</m:t>
                    </m:r>
                  </m:oMath>
                </a14:m>
                <a:r>
                  <a:rPr lang="zh-CN" altLang="en-US" sz="2400" dirty="0"/>
                  <a:t>的偏差的平方的加权平均</a:t>
                </a:r>
                <a:endParaRPr lang="en-US" altLang="zh-CN" sz="2400" dirty="0"/>
              </a:p>
              <a:p>
                <a:pPr lvl="1"/>
                <a14:m>
                  <m:oMath xmlns:m="http://schemas.openxmlformats.org/officeDocument/2006/math">
                    <m:rad>
                      <m:radPr>
                        <m:degHide m:val="on"/>
                        <m:ctrlPr>
                          <a:rPr lang="en-US" altLang="zh-CN" sz="2400" b="0" i="1" smtClean="0">
                            <a:latin typeface="Cambria Math" panose="02040503050406030204" pitchFamily="18" charset="0"/>
                          </a:rPr>
                        </m:ctrlPr>
                      </m:radPr>
                      <m:deg/>
                      <m:e>
                        <m:r>
                          <m:rPr>
                            <m:sty m:val="p"/>
                          </m:rPr>
                          <a:rPr lang="en-US" altLang="zh-CN" sz="2400" b="0" i="0" smtClean="0">
                            <a:latin typeface="Cambria Math" panose="02040503050406030204" pitchFamily="18" charset="0"/>
                          </a:rPr>
                          <m:t>Var</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e>
                    </m:rad>
                  </m:oMath>
                </a14:m>
                <a:r>
                  <a:rPr lang="en-US" altLang="zh-CN" sz="2400" dirty="0"/>
                  <a:t> </a:t>
                </a:r>
                <a:r>
                  <a:rPr lang="zh-CN" altLang="en-US" sz="2400" dirty="0"/>
                  <a:t>称为</a:t>
                </a:r>
                <a14:m>
                  <m:oMath xmlns:m="http://schemas.openxmlformats.org/officeDocument/2006/math">
                    <m:r>
                      <a:rPr lang="en-US" altLang="zh-CN" sz="2400" i="1" dirty="0" smtClean="0">
                        <a:latin typeface="Cambria Math" charset="0"/>
                      </a:rPr>
                      <m:t>𝑋</m:t>
                    </m:r>
                  </m:oMath>
                </a14:m>
                <a:r>
                  <a:rPr lang="zh-CN" altLang="en-US" sz="2400" dirty="0"/>
                  <a:t>的标准差</a:t>
                </a:r>
                <a:r>
                  <a:rPr lang="en-US" altLang="zh-CN" sz="2400" dirty="0"/>
                  <a:t> (standard deviation) </a:t>
                </a:r>
                <a:br>
                  <a:rPr lang="zh-CN" altLang="en-US" sz="2400" dirty="0"/>
                </a:br>
                <a:r>
                  <a:rPr lang="zh-CN" altLang="en-US" sz="2400" dirty="0"/>
                  <a:t>记为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𝜎</m:t>
                        </m:r>
                      </m:e>
                      <m:sub>
                        <m:r>
                          <a:rPr lang="en-US" altLang="zh-CN" sz="2400" b="0" i="1" smtClean="0">
                            <a:latin typeface="Cambria Math" panose="02040503050406030204" pitchFamily="18" charset="0"/>
                          </a:rPr>
                          <m:t>𝑋</m:t>
                        </m:r>
                      </m:sub>
                    </m:sSub>
                  </m:oMath>
                </a14:m>
                <a:r>
                  <a:rPr lang="en-US" altLang="zh-CN" sz="2400" dirty="0"/>
                  <a:t> (</a:t>
                </a:r>
                <a:r>
                  <a:rPr lang="zh-CN" altLang="en-US" sz="2400" dirty="0"/>
                  <a:t>或者</a:t>
                </a:r>
                <a14:m>
                  <m:oMath xmlns:m="http://schemas.openxmlformats.org/officeDocument/2006/math">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oMath>
                </a14:m>
                <a:r>
                  <a:rPr lang="en-US" altLang="zh-CN" sz="2400" dirty="0"/>
                  <a:t>)</a:t>
                </a:r>
              </a:p>
              <a:p>
                <a:pPr marL="0" indent="0">
                  <a:buNone/>
                </a:pPr>
                <a:endParaRPr lang="en-US" dirty="0"/>
              </a:p>
              <a:p>
                <a:pPr marL="0" indent="0">
                  <a:buNone/>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2291"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5115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方差</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a:t>定理</a:t>
                </a:r>
                <a:r>
                  <a:rPr lang="zh-CN" altLang="en-US" dirty="0"/>
                  <a:t>：样本空间</a:t>
                </a:r>
                <a14:m>
                  <m:oMath xmlns:m="http://schemas.openxmlformats.org/officeDocument/2006/math">
                    <m:r>
                      <a:rPr lang="en-US" altLang="zh-CN" b="0" i="1" smtClean="0">
                        <a:latin typeface="Cambria Math" panose="02040503050406030204" pitchFamily="18" charset="0"/>
                      </a:rPr>
                      <m:t>𝒮</m:t>
                    </m:r>
                  </m:oMath>
                </a14:m>
                <a:r>
                  <a:rPr lang="zh-CN" altLang="en-US" dirty="0"/>
                  <a:t> 上的随机变量</a:t>
                </a:r>
                <a:r>
                  <a:rPr lang="en-US" altLang="zh-CN" dirty="0"/>
                  <a:t>X</a:t>
                </a:r>
                <a:r>
                  <a:rPr lang="zh-CN" altLang="en-US" dirty="0"/>
                  <a:t>的方差</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Var</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𝐸𝑥</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Ex</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m:oMathPara>
                </a14:m>
                <a:endParaRPr lang="en-US" altLang="zh-CN" dirty="0"/>
              </a:p>
              <a:p>
                <a:pPr marL="1371600" lvl="3" indent="0">
                  <a:buNone/>
                </a:pPr>
                <a:endParaRPr lang="en-US" altLang="zh-CN" dirty="0"/>
              </a:p>
              <a:p>
                <a:r>
                  <a:rPr lang="zh-CN" altLang="en-US" dirty="0"/>
                  <a:t>例：扔一个骰子所得点数的方差</a:t>
                </a:r>
                <a:endParaRPr lang="en-US" altLang="zh-CN" dirty="0"/>
              </a:p>
              <a:p>
                <a:pPr marL="0" indent="0">
                  <a:buNone/>
                </a:pPr>
                <a14:m>
                  <m:oMath xmlns:m="http://schemas.openxmlformats.org/officeDocument/2006/math">
                    <m:r>
                      <m:rPr>
                        <m:sty m:val="p"/>
                      </m:rPr>
                      <a:rPr lang="en-US" altLang="zh-CN" sz="2800">
                        <a:latin typeface="Cambria Math" panose="02040503050406030204" pitchFamily="18" charset="0"/>
                      </a:rPr>
                      <m:t>Var</m:t>
                    </m:r>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r>
                      <a:rPr lang="en-US" altLang="zh-CN" sz="2800" i="1">
                        <a:latin typeface="Cambria Math" panose="02040503050406030204" pitchFamily="18" charset="0"/>
                      </a:rPr>
                      <m:t>=</m:t>
                    </m:r>
                    <m:r>
                      <a:rPr lang="en-US" altLang="zh-CN" sz="2800" i="1">
                        <a:latin typeface="Cambria Math" panose="02040503050406030204" pitchFamily="18" charset="0"/>
                      </a:rPr>
                      <m:t>𝐸𝑥</m:t>
                    </m:r>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i="1">
                                <a:latin typeface="Cambria Math" panose="02040503050406030204" pitchFamily="18" charset="0"/>
                              </a:rPr>
                              <m:t>2</m:t>
                            </m:r>
                          </m:sup>
                        </m:sSup>
                      </m:e>
                    </m:d>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m:rPr>
                            <m:sty m:val="p"/>
                          </m:rPr>
                          <a:rPr lang="en-US" altLang="zh-CN" sz="2800">
                            <a:latin typeface="Cambria Math" panose="02040503050406030204" pitchFamily="18" charset="0"/>
                          </a:rPr>
                          <m:t>Ex</m:t>
                        </m:r>
                      </m:e>
                      <m:sup>
                        <m:r>
                          <a:rPr lang="en-US" altLang="zh-CN" sz="2800" i="1">
                            <a:latin typeface="Cambria Math" panose="02040503050406030204" pitchFamily="18" charset="0"/>
                          </a:rPr>
                          <m:t>2</m:t>
                        </m:r>
                      </m:sup>
                    </m:sSup>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oMath>
                </a14:m>
                <a:r>
                  <a:rPr lang="en-US" altLang="zh-CN" sz="2800" i="1" dirty="0">
                    <a:latin typeface="Cambria Math" panose="02040503050406030204" pitchFamily="18" charset="0"/>
                  </a:rPr>
                  <a:t> </a:t>
                </a:r>
              </a:p>
              <a:p>
                <a:pPr marL="0" indent="0">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6</m:t>
                        </m:r>
                      </m:den>
                    </m:f>
                    <m:d>
                      <m:dPr>
                        <m:ctrlPr>
                          <a:rPr lang="en-US" altLang="zh-CN" sz="2800" b="0" i="1" smtClean="0">
                            <a:latin typeface="Cambria Math" panose="02040503050406030204" pitchFamily="18" charset="0"/>
                          </a:rPr>
                        </m:ctrlPr>
                      </m:dPr>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3</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4</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5</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6</m:t>
                            </m:r>
                          </m:e>
                          <m:sup>
                            <m:r>
                              <a:rPr lang="en-US" altLang="zh-CN" sz="2800" i="1">
                                <a:latin typeface="Cambria Math" panose="02040503050406030204" pitchFamily="18" charset="0"/>
                              </a:rPr>
                              <m:t>2</m:t>
                            </m:r>
                          </m:sup>
                        </m:sSup>
                      </m:e>
                    </m:d>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7</m:t>
                                </m:r>
                              </m:num>
                              <m:den>
                                <m:r>
                                  <a:rPr lang="en-US" altLang="zh-CN" sz="2800" b="0" i="1" smtClean="0">
                                    <a:latin typeface="Cambria Math" panose="02040503050406030204" pitchFamily="18" charset="0"/>
                                  </a:rPr>
                                  <m:t>2</m:t>
                                </m:r>
                              </m:den>
                            </m:f>
                          </m:e>
                        </m:d>
                      </m:e>
                      <m:sup>
                        <m:r>
                          <a:rPr lang="en-US" altLang="zh-CN" sz="2800" b="0" i="1" smtClean="0">
                            <a:latin typeface="Cambria Math" panose="02040503050406030204" pitchFamily="18" charset="0"/>
                          </a:rPr>
                          <m:t>2</m:t>
                        </m:r>
                      </m:sup>
                    </m:sSup>
                  </m:oMath>
                </a14:m>
                <a:endParaRPr lang="en-US" altLang="zh-CN" sz="2800" b="0" i="1" dirty="0">
                  <a:latin typeface="Cambria Math" panose="02040503050406030204" pitchFamily="18" charset="0"/>
                </a:endParaRPr>
              </a:p>
              <a:p>
                <a:pPr marL="0" indent="0">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35</m:t>
                        </m:r>
                      </m:num>
                      <m:den>
                        <m:r>
                          <a:rPr lang="en-US" altLang="zh-CN" sz="2800" b="0" i="1" smtClean="0">
                            <a:latin typeface="Cambria Math" panose="02040503050406030204" pitchFamily="18" charset="0"/>
                          </a:rPr>
                          <m:t>12</m:t>
                        </m:r>
                      </m:den>
                    </m:f>
                    <m:r>
                      <a:rPr lang="en-US" altLang="zh-CN" sz="2800" b="0" i="1" smtClean="0">
                        <a:latin typeface="Cambria Math" panose="02040503050406030204" pitchFamily="18" charset="0"/>
                      </a:rPr>
                      <m:t> </m:t>
                    </m:r>
                  </m:oMath>
                </a14:m>
                <a:r>
                  <a:rPr lang="en-US" altLang="zh-CN" sz="2800" dirty="0"/>
                  <a:t>  </a:t>
                </a:r>
              </a:p>
              <a:p>
                <a:pPr marL="0" indent="0">
                  <a:buNone/>
                </a:pPr>
                <a:r>
                  <a:rPr lang="zh-CN" altLang="en-US" dirty="0"/>
                  <a:t>　　</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2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7414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标题 2"/>
          <p:cNvSpPr>
            <a:spLocks noGrp="1"/>
          </p:cNvSpPr>
          <p:nvPr>
            <p:ph type="title"/>
          </p:nvPr>
        </p:nvSpPr>
        <p:spPr>
          <a:xfrm>
            <a:off x="450574" y="533400"/>
            <a:ext cx="8229600" cy="503238"/>
          </a:xfrm>
        </p:spPr>
        <p:txBody>
          <a:bodyPr/>
          <a:lstStyle/>
          <a:p>
            <a:r>
              <a:rPr lang="en-US" altLang="zh-CN" dirty="0" err="1"/>
              <a:t>Bienaymé’s</a:t>
            </a:r>
            <a:r>
              <a:rPr lang="en-US" altLang="zh-CN" dirty="0"/>
              <a:t> formula</a:t>
            </a:r>
            <a:r>
              <a:rPr lang="zh-CN" altLang="en-US" dirty="0"/>
              <a:t>（比安内梅公式）</a:t>
            </a:r>
            <a:endParaRPr lang="en-US" alt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382000" cy="4525963"/>
              </a:xfrm>
            </p:spPr>
            <p:txBody>
              <a:bodyPr/>
              <a:lstStyle/>
              <a:p>
                <a:pPr>
                  <a:lnSpc>
                    <a:spcPct val="150000"/>
                  </a:lnSpc>
                </a:pPr>
                <a:r>
                  <a:rPr lang="zh-CN" altLang="en-US" dirty="0"/>
                  <a:t>对于样本空间</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𝒮</m:t>
                    </m:r>
                    <m:r>
                      <a:rPr lang="en-US" altLang="zh-CN" b="0" i="1" smtClean="0">
                        <a:latin typeface="Cambria Math" panose="02040503050406030204" pitchFamily="18" charset="0"/>
                      </a:rPr>
                      <m:t> </m:t>
                    </m:r>
                  </m:oMath>
                </a14:m>
                <a:r>
                  <a:rPr lang="zh-CN" altLang="en-US" dirty="0"/>
                  <a:t>上</a:t>
                </a:r>
                <a:r>
                  <a:rPr lang="zh-CN" altLang="en-US" b="1" dirty="0">
                    <a:solidFill>
                      <a:srgbClr val="C00000"/>
                    </a:solidFill>
                  </a:rPr>
                  <a:t>独立的</a:t>
                </a:r>
                <a:r>
                  <a:rPr lang="zh-CN" altLang="en-US" dirty="0"/>
                  <a:t>随机变量 </a:t>
                </a:r>
                <a:r>
                  <a:rPr lang="en-US" altLang="zh-CN" i="1" dirty="0"/>
                  <a:t>X </a:t>
                </a:r>
                <a:r>
                  <a:rPr lang="zh-CN" altLang="en-US" dirty="0"/>
                  <a:t>和</a:t>
                </a:r>
                <a:r>
                  <a:rPr lang="en-US" altLang="zh-CN" i="1" dirty="0"/>
                  <a:t>Y </a:t>
                </a:r>
                <a:r>
                  <a:rPr lang="zh-CN" altLang="en-US" dirty="0"/>
                  <a:t>有</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0" dirty="0">
                          <a:latin typeface="Cambria Math" panose="02040503050406030204" pitchFamily="18" charset="0"/>
                        </a:rPr>
                        <m:t>V</m:t>
                      </m:r>
                      <m:r>
                        <m:rPr>
                          <m:sty m:val="p"/>
                        </m:rPr>
                        <a:rPr lang="en-US" altLang="zh-CN" b="0" i="0" dirty="0" smtClean="0">
                          <a:latin typeface="Cambria Math" panose="02040503050406030204" pitchFamily="18" charset="0"/>
                        </a:rPr>
                        <m:t>ar</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𝑌</m:t>
                          </m:r>
                        </m:e>
                      </m:d>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Var</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Var</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𝑌</m:t>
                          </m:r>
                        </m:e>
                      </m:d>
                    </m:oMath>
                  </m:oMathPara>
                </a14:m>
                <a:endParaRPr lang="en-US" altLang="zh-CN" b="0" dirty="0"/>
              </a:p>
              <a:p>
                <a:pPr marL="0" indent="0">
                  <a:buNone/>
                </a:pPr>
                <a:endParaRPr lang="en-US" dirty="0"/>
              </a:p>
              <a:p>
                <a:pPr marL="0" indent="0">
                  <a:lnSpc>
                    <a:spcPct val="150000"/>
                  </a:lnSpc>
                  <a:buNone/>
                </a:pPr>
                <a:r>
                  <a:rPr lang="zh-CN" altLang="en-US" dirty="0"/>
                  <a:t>并可推广至 </a:t>
                </a:r>
                <a:r>
                  <a:rPr lang="en-US" altLang="zh-CN" i="1" dirty="0"/>
                  <a:t>n </a:t>
                </a:r>
                <a:r>
                  <a:rPr lang="zh-CN" altLang="en-US" dirty="0"/>
                  <a:t>个两两相互独立的随机变量</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𝑛</m:t>
                              </m:r>
                            </m:sub>
                          </m:sSub>
                        </m:e>
                      </m:d>
                    </m:oMath>
                  </m:oMathPara>
                </a14:m>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1</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2</m:t>
                              </m:r>
                            </m:sub>
                          </m:sSub>
                        </m:e>
                      </m:d>
                      <m:r>
                        <a:rPr lang="en-US" altLang="zh-CN" i="1" dirty="0">
                          <a:latin typeface="Cambria Math" panose="02040503050406030204" pitchFamily="18" charset="0"/>
                        </a:rPr>
                        <m:t>+</m:t>
                      </m:r>
                      <m:r>
                        <a:rPr lang="en-US" altLang="zh-CN" b="0" i="1" dirty="0" smtClean="0">
                          <a:latin typeface="Cambria Math" panose="02040503050406030204" pitchFamily="18" charset="0"/>
                        </a:rPr>
                        <m:t>⋯</m:t>
                      </m:r>
                      <m:r>
                        <a:rPr lang="en-US" altLang="zh-CN" b="0" i="0" dirty="0" smtClean="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𝑛</m:t>
                              </m:r>
                            </m:sub>
                          </m:sSub>
                        </m:e>
                      </m:d>
                    </m:oMath>
                  </m:oMathPara>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382000" cy="4525963"/>
              </a:xfrm>
              <a:blipFill rotWithShape="0">
                <a:blip r:embed="rId2"/>
                <a:stretch>
                  <a:fillRect l="-1818" r="-73"/>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标题 2"/>
          <p:cNvSpPr>
            <a:spLocks noGrp="1"/>
          </p:cNvSpPr>
          <p:nvPr>
            <p:ph type="title"/>
          </p:nvPr>
        </p:nvSpPr>
        <p:spPr/>
        <p:txBody>
          <a:bodyPr/>
          <a:lstStyle/>
          <a:p>
            <a:r>
              <a:rPr lang="zh-CN" altLang="en-US" dirty="0"/>
              <a:t>比安内梅公式的应用</a:t>
            </a:r>
            <a:endParaRPr lang="en-US" alt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例：求扔两个骰子点数之和的方差</a:t>
                </a:r>
                <a:endParaRPr lang="en-US" altLang="zh-CN" dirty="0"/>
              </a:p>
              <a:p>
                <a:pPr lvl="1"/>
                <a:r>
                  <a:rPr lang="zh-CN" altLang="en-US" dirty="0"/>
                  <a:t>第一个骰子点数与第二个骰子点数两个随机变量相互独立；故可使用</a:t>
                </a:r>
                <a:r>
                  <a:rPr lang="en-US" altLang="zh-CN" dirty="0" err="1"/>
                  <a:t>Bienaymé</a:t>
                </a:r>
                <a:r>
                  <a:rPr lang="zh-CN" altLang="en-US" dirty="0"/>
                  <a:t>公式</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e>
                      </m:d>
                      <m:r>
                        <a:rPr lang="en-US" altLang="zh-CN" i="1" dirty="0" smtClean="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e>
                      </m:d>
                    </m:oMath>
                  </m:oMathPara>
                </a14:m>
                <a:endParaRPr lang="en-US" altLang="zh-CN" i="1" dirty="0">
                  <a:latin typeface="Cambria Math" panose="02040503050406030204" pitchFamily="18" charset="0"/>
                </a:endParaRPr>
              </a:p>
              <a:p>
                <a:pPr marL="0" indent="0">
                  <a:buNone/>
                </a:pPr>
                <a14:m>
                  <m:oMath xmlns:m="http://schemas.openxmlformats.org/officeDocument/2006/math">
                    <m:r>
                      <a:rPr lang="en-US" altLang="zh-CN" b="0" i="1" dirty="0" smtClean="0">
                        <a:latin typeface="Cambria Math" panose="02040503050406030204" pitchFamily="18" charset="0"/>
                      </a:rPr>
                      <m:t>                                       =</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35</m:t>
                        </m:r>
                      </m:num>
                      <m:den>
                        <m:r>
                          <a:rPr lang="en-US" altLang="zh-CN" b="0" i="1" dirty="0" smtClean="0">
                            <a:latin typeface="Cambria Math" panose="02040503050406030204" pitchFamily="18" charset="0"/>
                          </a:rPr>
                          <m:t>12</m:t>
                        </m:r>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35</m:t>
                        </m:r>
                      </m:num>
                      <m:den>
                        <m:r>
                          <a:rPr lang="en-US" altLang="zh-CN" b="0" i="1" dirty="0" smtClean="0">
                            <a:latin typeface="Cambria Math" panose="02040503050406030204" pitchFamily="18" charset="0"/>
                          </a:rPr>
                          <m:t>12</m:t>
                        </m:r>
                      </m:den>
                    </m:f>
                  </m:oMath>
                </a14:m>
                <a:r>
                  <a:rPr lang="en-US" dirty="0"/>
                  <a:t> = </a:t>
                </a:r>
                <a14:m>
                  <m:oMath xmlns:m="http://schemas.openxmlformats.org/officeDocument/2006/math">
                    <m:f>
                      <m:fPr>
                        <m:ctrlPr>
                          <a:rPr lang="en-US" altLang="zh-CN" i="1" dirty="0">
                            <a:latin typeface="Cambria Math" panose="02040503050406030204" pitchFamily="18" charset="0"/>
                          </a:rPr>
                        </m:ctrlPr>
                      </m:fPr>
                      <m:num>
                        <m:r>
                          <a:rPr lang="en-US" altLang="zh-CN" i="1" dirty="0">
                            <a:latin typeface="Cambria Math" panose="02040503050406030204" pitchFamily="18" charset="0"/>
                          </a:rPr>
                          <m:t>35</m:t>
                        </m:r>
                      </m:num>
                      <m:den>
                        <m:r>
                          <a:rPr lang="en-US" altLang="zh-CN" b="0" i="1" dirty="0" smtClean="0">
                            <a:latin typeface="Cambria Math" panose="02040503050406030204" pitchFamily="18" charset="0"/>
                          </a:rPr>
                          <m:t>6</m:t>
                        </m:r>
                      </m:den>
                    </m:f>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2291"/>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107950" y="122238"/>
            <a:ext cx="9036050" cy="1295400"/>
          </a:xfrm>
        </p:spPr>
        <p:txBody>
          <a:bodyPr/>
          <a:lstStyle/>
          <a:p>
            <a:pPr algn="ctr"/>
            <a:endParaRPr lang="zh-CN" altLang="en-US" dirty="0">
              <a:latin typeface="Times New Roman" panose="02020603050405020304" pitchFamily="18" charset="0"/>
              <a:cs typeface="Times New Roman" panose="02020603050405020304" pitchFamily="18" charset="0"/>
            </a:endParaRPr>
          </a:p>
        </p:txBody>
      </p:sp>
      <p:sp>
        <p:nvSpPr>
          <p:cNvPr id="52227" name="内容占位符 2"/>
          <p:cNvSpPr>
            <a:spLocks noGrp="1"/>
          </p:cNvSpPr>
          <p:nvPr>
            <p:ph idx="1"/>
          </p:nvPr>
        </p:nvSpPr>
        <p:spPr>
          <a:xfrm>
            <a:off x="0" y="1628775"/>
            <a:ext cx="9036050" cy="4679950"/>
          </a:xfrm>
        </p:spPr>
        <p:txBody>
          <a:bodyPr/>
          <a:lstStyle/>
          <a:p>
            <a:pPr marL="342900" lvl="1" indent="0" algn="ctr">
              <a:buFont typeface="Wingdings" panose="05000000000000000000" pitchFamily="2" charset="2"/>
              <a:buNone/>
            </a:pPr>
            <a:endParaRPr lang="en-US" altLang="zh-CN" sz="3200" b="1" dirty="0">
              <a:latin typeface="Times New Roman" panose="02020603050405020304" pitchFamily="18" charset="0"/>
              <a:cs typeface="Times New Roman" panose="02020603050405020304" pitchFamily="18" charset="0"/>
            </a:endParaRPr>
          </a:p>
          <a:p>
            <a:pPr marL="342900" lvl="1" indent="0" algn="ctr">
              <a:buFont typeface="Wingdings" panose="05000000000000000000" pitchFamily="2" charset="2"/>
              <a:buNone/>
            </a:pPr>
            <a:endParaRPr lang="en-US" altLang="zh-CN" sz="3200" b="1" dirty="0">
              <a:latin typeface="Times New Roman" panose="02020603050405020304" pitchFamily="18" charset="0"/>
              <a:cs typeface="Times New Roman" panose="02020603050405020304" pitchFamily="18" charset="0"/>
            </a:endParaRPr>
          </a:p>
          <a:p>
            <a:pPr marL="342900" lvl="1" indent="0" algn="ctr">
              <a:buFont typeface="Wingdings" panose="05000000000000000000" pitchFamily="2" charset="2"/>
              <a:buNone/>
            </a:pPr>
            <a:r>
              <a:rPr lang="zh-CN" altLang="en-US" sz="3600" b="1" dirty="0">
                <a:latin typeface="Times New Roman" panose="02020603050405020304" pitchFamily="18" charset="0"/>
                <a:cs typeface="Times New Roman" panose="02020603050405020304" pitchFamily="18" charset="0"/>
              </a:rPr>
              <a:t>离散数学之离散概率</a:t>
            </a:r>
            <a:endParaRPr lang="en-US" altLang="zh-CN" sz="3600" b="1" dirty="0">
              <a:latin typeface="Times New Roman" panose="02020603050405020304" pitchFamily="18" charset="0"/>
              <a:cs typeface="Times New Roman" panose="02020603050405020304" pitchFamily="18" charset="0"/>
            </a:endParaRPr>
          </a:p>
          <a:p>
            <a:pPr marL="342900" lvl="1" indent="0" algn="ctr">
              <a:buFont typeface="Wingdings" panose="05000000000000000000" pitchFamily="2" charset="2"/>
              <a:buNone/>
            </a:pPr>
            <a:r>
              <a:rPr lang="zh-CN" altLang="en-US" sz="3600" b="1" dirty="0">
                <a:latin typeface="Times New Roman" panose="02020603050405020304" pitchFamily="18" charset="0"/>
                <a:cs typeface="Times New Roman" panose="02020603050405020304" pitchFamily="18" charset="0"/>
              </a:rPr>
              <a:t>全部结束</a:t>
            </a:r>
            <a:endParaRPr lang="en-US" altLang="zh-CN" sz="3600" b="1" dirty="0">
              <a:latin typeface="Times New Roman" panose="02020603050405020304" pitchFamily="18" charset="0"/>
              <a:cs typeface="Times New Roman" panose="02020603050405020304" pitchFamily="18" charset="0"/>
            </a:endParaRPr>
          </a:p>
          <a:p>
            <a:pPr marL="342900" lvl="1" indent="0" algn="ctr">
              <a:buFont typeface="Wingdings" panose="05000000000000000000" pitchFamily="2" charset="2"/>
              <a:buNone/>
            </a:pPr>
            <a:r>
              <a:rPr lang="en-US" altLang="zh-CN" sz="3600" b="1" dirty="0">
                <a:latin typeface="Times New Roman" panose="02020603050405020304" pitchFamily="18" charset="0"/>
                <a:cs typeface="Times New Roman" panose="02020603050405020304" pitchFamily="18" charset="0"/>
              </a:rPr>
              <a:t>2024</a:t>
            </a:r>
            <a:r>
              <a:rPr lang="zh-CN" altLang="en-US" sz="3600" b="1" dirty="0">
                <a:latin typeface="Times New Roman" panose="02020603050405020304" pitchFamily="18" charset="0"/>
                <a:cs typeface="Times New Roman" panose="02020603050405020304" pitchFamily="18" charset="0"/>
              </a:rPr>
              <a:t>年</a:t>
            </a:r>
            <a:r>
              <a:rPr lang="en-US" altLang="zh-CN" sz="3600" b="1" dirty="0">
                <a:latin typeface="Times New Roman" panose="02020603050405020304" pitchFamily="18" charset="0"/>
                <a:cs typeface="Times New Roman" panose="02020603050405020304" pitchFamily="18" charset="0"/>
              </a:rPr>
              <a:t>6</a:t>
            </a:r>
            <a:r>
              <a:rPr lang="zh-CN" altLang="en-US" sz="3600" b="1" dirty="0">
                <a:latin typeface="Times New Roman" panose="02020603050405020304" pitchFamily="18" charset="0"/>
                <a:cs typeface="Times New Roman" panose="02020603050405020304" pitchFamily="18" charset="0"/>
              </a:rPr>
              <a:t>月</a:t>
            </a:r>
            <a:r>
              <a:rPr lang="en-US" altLang="zh-CN" sz="3600" b="1" dirty="0">
                <a:latin typeface="Times New Roman" panose="02020603050405020304" pitchFamily="18" charset="0"/>
                <a:cs typeface="Times New Roman" panose="02020603050405020304" pitchFamily="18" charset="0"/>
              </a:rPr>
              <a:t>3</a:t>
            </a:r>
            <a:r>
              <a:rPr lang="zh-CN" altLang="en-US" sz="3600" b="1" dirty="0">
                <a:latin typeface="Times New Roman" panose="02020603050405020304" pitchFamily="18" charset="0"/>
                <a:cs typeface="Times New Roman" panose="02020603050405020304" pitchFamily="18" charset="0"/>
              </a:rPr>
              <a:t>日</a:t>
            </a:r>
            <a:endParaRPr lang="en-US" altLang="zh-C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7547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lgn="ctr" eaLnBrk="1" hangingPunct="1"/>
            <a:r>
              <a:rPr lang="zh-CN" altLang="en-US" dirty="0"/>
              <a:t>概率分析</a:t>
            </a:r>
            <a:endParaRPr lang="en-US" altLang="zh-CN" dirty="0"/>
          </a:p>
        </p:txBody>
      </p:sp>
      <p:sp>
        <p:nvSpPr>
          <p:cNvPr id="14339" name="Content Placeholder 2"/>
          <p:cNvSpPr>
            <a:spLocks noGrp="1"/>
          </p:cNvSpPr>
          <p:nvPr>
            <p:ph idx="1"/>
          </p:nvPr>
        </p:nvSpPr>
        <p:spPr>
          <a:xfrm>
            <a:off x="457200" y="1447800"/>
            <a:ext cx="8458200" cy="1295400"/>
          </a:xfrm>
        </p:spPr>
        <p:txBody>
          <a:bodyPr/>
          <a:lstStyle/>
          <a:p>
            <a:pPr eaLnBrk="1" hangingPunct="1">
              <a:lnSpc>
                <a:spcPct val="120000"/>
              </a:lnSpc>
            </a:pPr>
            <a:r>
              <a:rPr lang="zh-CN" altLang="en-US" sz="2800" b="1" dirty="0">
                <a:ea typeface="宋体" panose="02010600030101010101" pitchFamily="2" charset="-122"/>
              </a:rPr>
              <a:t>常见问题：两个事件中哪个更有可能发生？</a:t>
            </a:r>
            <a:endParaRPr lang="en-US" altLang="zh-CN" sz="2800" b="1" dirty="0">
              <a:ea typeface="宋体" panose="02010600030101010101" pitchFamily="2" charset="-122"/>
            </a:endParaRPr>
          </a:p>
          <a:p>
            <a:pPr lvl="1" eaLnBrk="1" hangingPunct="1">
              <a:lnSpc>
                <a:spcPct val="120000"/>
              </a:lnSpc>
            </a:pPr>
            <a:r>
              <a:rPr lang="zh-CN" altLang="en-US" sz="2400" b="1" dirty="0">
                <a:ea typeface="宋体" panose="02010600030101010101" pitchFamily="2" charset="-122"/>
              </a:rPr>
              <a:t>蒙蒂</a:t>
            </a:r>
            <a:r>
              <a:rPr lang="zh-CN" altLang="en-US" sz="2400" b="1" dirty="0">
                <a:ea typeface="宋体" panose="02010600030101010101" pitchFamily="2" charset="-122"/>
                <a:sym typeface="Symbol" panose="05050102010706020507" pitchFamily="18" charset="2"/>
              </a:rPr>
              <a:t></a:t>
            </a:r>
            <a:r>
              <a:rPr lang="zh-CN" altLang="en-US" sz="2400" b="1" dirty="0">
                <a:ea typeface="宋体" panose="02010600030101010101" pitchFamily="2" charset="-122"/>
              </a:rPr>
              <a:t>霍尔游戏</a:t>
            </a:r>
            <a:endParaRPr lang="en-US" altLang="zh-CN" sz="2400" b="1" dirty="0">
              <a:ea typeface="宋体" panose="02010600030101010101" pitchFamily="2" charset="-122"/>
            </a:endParaRPr>
          </a:p>
        </p:txBody>
      </p:sp>
      <p:sp>
        <p:nvSpPr>
          <p:cNvPr id="23" name="Content Placeholder 2"/>
          <p:cNvSpPr txBox="1">
            <a:spLocks/>
          </p:cNvSpPr>
          <p:nvPr/>
        </p:nvSpPr>
        <p:spPr bwMode="auto">
          <a:xfrm>
            <a:off x="467967" y="4800600"/>
            <a:ext cx="8458200" cy="1524000"/>
          </a:xfrm>
          <a:prstGeom prst="rect">
            <a:avLst/>
          </a:prstGeom>
          <a:noFill/>
          <a:ln w="9525">
            <a:noFill/>
            <a:miter lim="800000"/>
            <a:headEnd/>
            <a:tailEnd/>
          </a:ln>
        </p:spPr>
        <p:txBody>
          <a:bodyPr/>
          <a:lstStyle/>
          <a:p>
            <a:pPr marL="742950" lvl="1" indent="-285750" eaLnBrk="1" hangingPunct="1">
              <a:lnSpc>
                <a:spcPct val="120000"/>
              </a:lnSpc>
              <a:spcBef>
                <a:spcPct val="20000"/>
              </a:spcBef>
              <a:buClr>
                <a:schemeClr val="accent2"/>
              </a:buClr>
              <a:buBlip>
                <a:blip r:embed="rId3"/>
              </a:buBlip>
              <a:defRPr/>
            </a:pPr>
            <a:r>
              <a:rPr lang="en-US" altLang="zh-CN" sz="2400" b="1" dirty="0">
                <a:solidFill>
                  <a:schemeClr val="accent2"/>
                </a:solidFill>
                <a:latin typeface="+mn-lt"/>
                <a:ea typeface="宋体" panose="02010600030101010101" pitchFamily="2" charset="-122"/>
              </a:rPr>
              <a:t>1/3 </a:t>
            </a:r>
            <a:r>
              <a:rPr lang="zh-CN" altLang="en-US" sz="2400" b="1" dirty="0">
                <a:solidFill>
                  <a:schemeClr val="accent2"/>
                </a:solidFill>
                <a:latin typeface="+mn-lt"/>
                <a:ea typeface="宋体" panose="02010600030101010101" pitchFamily="2" charset="-122"/>
              </a:rPr>
              <a:t>（总是不变）</a:t>
            </a:r>
            <a:endParaRPr lang="en-US" altLang="zh-CN" sz="2400" b="1" dirty="0">
              <a:solidFill>
                <a:schemeClr val="accent2"/>
              </a:solidFill>
              <a:latin typeface="+mn-lt"/>
              <a:ea typeface="宋体" panose="02010600030101010101" pitchFamily="2" charset="-122"/>
            </a:endParaRPr>
          </a:p>
          <a:p>
            <a:pPr marL="742950" lvl="1" indent="-285750" eaLnBrk="1" hangingPunct="1">
              <a:lnSpc>
                <a:spcPct val="120000"/>
              </a:lnSpc>
              <a:spcBef>
                <a:spcPct val="20000"/>
              </a:spcBef>
              <a:buClr>
                <a:schemeClr val="accent2"/>
              </a:buClr>
              <a:buBlip>
                <a:blip r:embed="rId3"/>
              </a:buBlip>
              <a:defRPr/>
            </a:pPr>
            <a:r>
              <a:rPr lang="en-US" altLang="zh-CN" sz="2400" b="1" dirty="0">
                <a:solidFill>
                  <a:schemeClr val="accent2"/>
                </a:solidFill>
                <a:latin typeface="+mn-lt"/>
                <a:ea typeface="宋体" panose="02010600030101010101" pitchFamily="2" charset="-122"/>
              </a:rPr>
              <a:t>2/3 </a:t>
            </a:r>
            <a:r>
              <a:rPr lang="zh-CN" altLang="en-US" sz="2400" b="1" dirty="0">
                <a:solidFill>
                  <a:schemeClr val="accent2"/>
                </a:solidFill>
                <a:latin typeface="+mn-lt"/>
                <a:ea typeface="宋体" panose="02010600030101010101" pitchFamily="2" charset="-122"/>
              </a:rPr>
              <a:t>（总是改变）</a:t>
            </a:r>
            <a:endParaRPr lang="en-US" altLang="zh-CN" sz="2400" b="1" dirty="0">
              <a:solidFill>
                <a:schemeClr val="accent2"/>
              </a:solidFill>
              <a:latin typeface="+mn-lt"/>
              <a:ea typeface="宋体" panose="02010600030101010101" pitchFamily="2" charset="-122"/>
            </a:endParaRPr>
          </a:p>
        </p:txBody>
      </p:sp>
      <p:pic>
        <p:nvPicPr>
          <p:cNvPr id="14341" name="Picture 2" descr="File:Monty open door.sv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263" y="2971800"/>
            <a:ext cx="32924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905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2546D88-07C1-4DB7-9966-50121C9D5AD6}"/>
              </a:ext>
            </a:extLst>
          </p:cNvPr>
          <p:cNvPicPr>
            <a:picLocks noGrp="1" noChangeAspect="1"/>
          </p:cNvPicPr>
          <p:nvPr>
            <p:ph idx="1"/>
          </p:nvPr>
        </p:nvPicPr>
        <p:blipFill>
          <a:blip r:embed="rId2"/>
          <a:stretch>
            <a:fillRect/>
          </a:stretch>
        </p:blipFill>
        <p:spPr>
          <a:xfrm>
            <a:off x="0" y="1219200"/>
            <a:ext cx="8991600" cy="1989996"/>
          </a:xfrm>
        </p:spPr>
      </p:pic>
      <p:sp>
        <p:nvSpPr>
          <p:cNvPr id="3" name="标题 2">
            <a:extLst>
              <a:ext uri="{FF2B5EF4-FFF2-40B4-BE49-F238E27FC236}">
                <a16:creationId xmlns:a16="http://schemas.microsoft.com/office/drawing/2014/main" id="{E987B969-930F-4817-A0B7-EECEA0F4FFCF}"/>
              </a:ext>
            </a:extLst>
          </p:cNvPr>
          <p:cNvSpPr>
            <a:spLocks noGrp="1"/>
          </p:cNvSpPr>
          <p:nvPr>
            <p:ph type="title"/>
          </p:nvPr>
        </p:nvSpPr>
        <p:spPr/>
        <p:txBody>
          <a:bodyPr/>
          <a:lstStyle/>
          <a:p>
            <a:r>
              <a:rPr lang="zh-CN" altLang="en-US" dirty="0"/>
              <a:t>作业</a:t>
            </a:r>
          </a:p>
        </p:txBody>
      </p:sp>
    </p:spTree>
    <p:extLst>
      <p:ext uri="{BB962C8B-B14F-4D97-AF65-F5344CB8AC3E}">
        <p14:creationId xmlns:p14="http://schemas.microsoft.com/office/powerpoint/2010/main" val="365715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a:t>四步法</a:t>
            </a:r>
          </a:p>
          <a:p>
            <a:pPr marL="971550" lvl="1" indent="-514350">
              <a:buFont typeface="+mj-lt"/>
              <a:buAutoNum type="arabicPeriod"/>
            </a:pPr>
            <a:r>
              <a:rPr kumimoji="1" lang="zh-CN" altLang="en-US" sz="2400" b="1" dirty="0"/>
              <a:t>选定样本空间 </a:t>
            </a:r>
            <a:r>
              <a:rPr kumimoji="1" lang="en-US" altLang="zh-CN" sz="2400" b="1" dirty="0"/>
              <a:t>(Find</a:t>
            </a:r>
            <a:r>
              <a:rPr kumimoji="1" lang="zh-CN" altLang="en-US" sz="2400" b="1" dirty="0"/>
              <a:t> </a:t>
            </a:r>
            <a:r>
              <a:rPr kumimoji="1" lang="en-US" altLang="zh-CN" sz="2400" b="1" dirty="0"/>
              <a:t>the</a:t>
            </a:r>
            <a:r>
              <a:rPr kumimoji="1" lang="zh-CN" altLang="en-US" sz="2400" b="1" dirty="0"/>
              <a:t> </a:t>
            </a:r>
            <a:r>
              <a:rPr kumimoji="1" lang="en-US" altLang="zh-CN" sz="2400" b="1" dirty="0"/>
              <a:t>sample</a:t>
            </a:r>
            <a:r>
              <a:rPr kumimoji="1" lang="zh-CN" altLang="en-US" sz="2400" b="1" dirty="0"/>
              <a:t> </a:t>
            </a:r>
            <a:r>
              <a:rPr kumimoji="1" lang="en-US" altLang="zh-CN" sz="2400" b="1" dirty="0"/>
              <a:t>space)</a:t>
            </a:r>
            <a:endParaRPr kumimoji="1" lang="zh-CN" altLang="en-US" sz="2400" b="1" dirty="0"/>
          </a:p>
          <a:p>
            <a:pPr marL="971550" lvl="1" indent="-514350">
              <a:buFont typeface="+mj-lt"/>
              <a:buAutoNum type="arabicPeriod"/>
            </a:pPr>
            <a:r>
              <a:rPr kumimoji="1" lang="zh-CN" altLang="en-US" sz="2400" b="1" dirty="0"/>
              <a:t>定义相关事件 </a:t>
            </a:r>
            <a:r>
              <a:rPr kumimoji="1" lang="en-US" altLang="zh-CN" sz="2400" b="1" dirty="0"/>
              <a:t>(Define</a:t>
            </a:r>
            <a:r>
              <a:rPr kumimoji="1" lang="zh-CN" altLang="en-US" sz="2400" b="1" dirty="0"/>
              <a:t> </a:t>
            </a:r>
            <a:r>
              <a:rPr kumimoji="1" lang="en-US" altLang="zh-CN" sz="2400" b="1" dirty="0"/>
              <a:t>events</a:t>
            </a:r>
            <a:r>
              <a:rPr kumimoji="1" lang="zh-CN" altLang="en-US" sz="2400" b="1" dirty="0"/>
              <a:t> </a:t>
            </a:r>
            <a:r>
              <a:rPr kumimoji="1" lang="en-US" altLang="zh-CN" sz="2400" b="1" dirty="0"/>
              <a:t>of</a:t>
            </a:r>
            <a:r>
              <a:rPr kumimoji="1" lang="zh-CN" altLang="en-US" sz="2400" b="1" dirty="0"/>
              <a:t> </a:t>
            </a:r>
            <a:r>
              <a:rPr kumimoji="1" lang="en-US" altLang="zh-CN" sz="2400" b="1" dirty="0"/>
              <a:t>interests)</a:t>
            </a:r>
            <a:endParaRPr kumimoji="1" lang="zh-CN" altLang="en-US" sz="2400" b="1" dirty="0"/>
          </a:p>
          <a:p>
            <a:pPr marL="971550" lvl="1" indent="-514350">
              <a:buFont typeface="+mj-lt"/>
              <a:buAutoNum type="arabicPeriod"/>
            </a:pPr>
            <a:r>
              <a:rPr kumimoji="1" lang="zh-CN" altLang="en-US" sz="2400" b="1" dirty="0"/>
              <a:t>确定结果概率 </a:t>
            </a:r>
            <a:r>
              <a:rPr kumimoji="1" lang="en-US" altLang="zh-CN" sz="2400" b="1" dirty="0"/>
              <a:t>(Determine</a:t>
            </a:r>
            <a:r>
              <a:rPr kumimoji="1" lang="zh-CN" altLang="en-US" sz="2400" b="1" dirty="0"/>
              <a:t> </a:t>
            </a:r>
            <a:r>
              <a:rPr kumimoji="1" lang="en-US" altLang="zh-CN" sz="2400" b="1" dirty="0"/>
              <a:t>outcome</a:t>
            </a:r>
            <a:r>
              <a:rPr kumimoji="1" lang="zh-CN" altLang="en-US" sz="2400" b="1" dirty="0"/>
              <a:t> </a:t>
            </a:r>
            <a:r>
              <a:rPr kumimoji="1" lang="en-US" altLang="zh-CN" sz="2400" b="1" dirty="0"/>
              <a:t>probabilities)</a:t>
            </a:r>
            <a:endParaRPr kumimoji="1" lang="zh-CN" altLang="en-US" sz="2400" b="1" dirty="0"/>
          </a:p>
          <a:p>
            <a:pPr marL="971550" lvl="1" indent="-514350">
              <a:buFont typeface="+mj-lt"/>
              <a:buAutoNum type="arabicPeriod"/>
            </a:pPr>
            <a:r>
              <a:rPr kumimoji="1" lang="zh-CN" altLang="en-US" sz="2400" b="1" dirty="0"/>
              <a:t>计算事件概率 </a:t>
            </a:r>
            <a:r>
              <a:rPr kumimoji="1" lang="en-US" altLang="zh-CN" sz="2400" b="1" dirty="0"/>
              <a:t>(Compute</a:t>
            </a:r>
            <a:r>
              <a:rPr kumimoji="1" lang="zh-CN" altLang="en-US" sz="2400" b="1" dirty="0"/>
              <a:t> </a:t>
            </a:r>
            <a:r>
              <a:rPr kumimoji="1" lang="en-US" altLang="zh-CN" sz="2400" b="1" dirty="0"/>
              <a:t>event</a:t>
            </a:r>
            <a:r>
              <a:rPr kumimoji="1" lang="zh-CN" altLang="en-US" sz="2400" b="1" dirty="0"/>
              <a:t> </a:t>
            </a:r>
            <a:r>
              <a:rPr kumimoji="1" lang="en-US" altLang="zh-CN" sz="2400" b="1" dirty="0"/>
              <a:t>probabilities)</a:t>
            </a:r>
            <a:endParaRPr kumimoji="1" lang="zh-CN" altLang="en-US" sz="2400" b="1" dirty="0"/>
          </a:p>
          <a:p>
            <a:pPr marL="457200" lvl="1" indent="0">
              <a:buNone/>
            </a:pPr>
            <a:endParaRPr kumimoji="1" lang="zh-CN" altLang="en-US" dirty="0"/>
          </a:p>
        </p:txBody>
      </p:sp>
      <p:sp>
        <p:nvSpPr>
          <p:cNvPr id="3" name="标题 2"/>
          <p:cNvSpPr>
            <a:spLocks noGrp="1"/>
          </p:cNvSpPr>
          <p:nvPr>
            <p:ph type="title"/>
          </p:nvPr>
        </p:nvSpPr>
        <p:spPr/>
        <p:txBody>
          <a:bodyPr/>
          <a:lstStyle/>
          <a:p>
            <a:r>
              <a:rPr kumimoji="1" lang="zh-CN" altLang="en-US" dirty="0"/>
              <a:t>概率分析</a:t>
            </a:r>
          </a:p>
        </p:txBody>
      </p:sp>
    </p:spTree>
    <p:extLst>
      <p:ext uri="{BB962C8B-B14F-4D97-AF65-F5344CB8AC3E}">
        <p14:creationId xmlns:p14="http://schemas.microsoft.com/office/powerpoint/2010/main" val="114452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b="1" dirty="0">
                <a:solidFill>
                  <a:srgbClr val="C00000"/>
                </a:solidFill>
              </a:rPr>
              <a:t>试验</a:t>
            </a:r>
            <a:r>
              <a:rPr kumimoji="1" lang="zh-CN" altLang="en-US" dirty="0"/>
              <a:t>：</a:t>
            </a:r>
            <a:r>
              <a:rPr lang="zh-CN" altLang="en-US" sz="2800" dirty="0"/>
              <a:t>从一组可能的结果中得出一个结果的过程</a:t>
            </a:r>
            <a:r>
              <a:rPr lang="zh-CN" altLang="en-US" dirty="0"/>
              <a:t> </a:t>
            </a:r>
          </a:p>
          <a:p>
            <a:pPr lvl="1"/>
            <a:r>
              <a:rPr kumimoji="1" lang="zh-CN" altLang="en-US" sz="2400" dirty="0"/>
              <a:t>试验的某个特定“</a:t>
            </a:r>
            <a:r>
              <a:rPr kumimoji="1" lang="zh-CN" altLang="en-US" sz="2400" b="1" dirty="0">
                <a:solidFill>
                  <a:srgbClr val="C00000"/>
                </a:solidFill>
              </a:rPr>
              <a:t>结果</a:t>
            </a:r>
            <a:r>
              <a:rPr kumimoji="1" lang="zh-CN" altLang="en-US" sz="2400" dirty="0"/>
              <a:t>”通常是由若干随机因素的某种选择而导致的。这里</a:t>
            </a:r>
          </a:p>
          <a:p>
            <a:pPr lvl="2"/>
            <a:r>
              <a:rPr kumimoji="1" lang="zh-CN" altLang="en-US" dirty="0"/>
              <a:t>因素一：大奖（车）在哪个门后？</a:t>
            </a:r>
          </a:p>
          <a:p>
            <a:pPr lvl="2"/>
            <a:r>
              <a:rPr kumimoji="1" lang="zh-CN" altLang="en-US" dirty="0"/>
              <a:t>因素二：你开始选的哪个门？</a:t>
            </a:r>
          </a:p>
          <a:p>
            <a:pPr lvl="2"/>
            <a:r>
              <a:rPr kumimoji="1" lang="zh-CN" altLang="en-US" dirty="0"/>
              <a:t>因素三：主持人打开哪个门？</a:t>
            </a:r>
          </a:p>
          <a:p>
            <a:endParaRPr kumimoji="1" lang="zh-CN" altLang="en-US" dirty="0"/>
          </a:p>
          <a:p>
            <a:r>
              <a:rPr kumimoji="1" lang="zh-CN" altLang="en-US" b="1" dirty="0">
                <a:solidFill>
                  <a:srgbClr val="C00000"/>
                </a:solidFill>
              </a:rPr>
              <a:t>样本空间</a:t>
            </a:r>
            <a:r>
              <a:rPr kumimoji="1" lang="zh-CN" altLang="en-US" dirty="0"/>
              <a:t>：所有可能结果的集合 </a:t>
            </a:r>
          </a:p>
          <a:p>
            <a:endParaRPr kumimoji="1" lang="zh-CN" altLang="en-US" dirty="0"/>
          </a:p>
        </p:txBody>
      </p:sp>
      <p:sp>
        <p:nvSpPr>
          <p:cNvPr id="3" name="标题 2"/>
          <p:cNvSpPr>
            <a:spLocks noGrp="1"/>
          </p:cNvSpPr>
          <p:nvPr>
            <p:ph type="title"/>
          </p:nvPr>
        </p:nvSpPr>
        <p:spPr/>
        <p:txBody>
          <a:bodyPr/>
          <a:lstStyle/>
          <a:p>
            <a:r>
              <a:rPr kumimoji="1" lang="zh-CN" altLang="en-US" dirty="0"/>
              <a:t>第一步： 选定样本空间</a:t>
            </a:r>
          </a:p>
        </p:txBody>
      </p:sp>
    </p:spTree>
    <p:extLst>
      <p:ext uri="{BB962C8B-B14F-4D97-AF65-F5344CB8AC3E}">
        <p14:creationId xmlns:p14="http://schemas.microsoft.com/office/powerpoint/2010/main" val="1487053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圆角矩形 18"/>
          <p:cNvSpPr/>
          <p:nvPr/>
        </p:nvSpPr>
        <p:spPr>
          <a:xfrm>
            <a:off x="4648200" y="1371599"/>
            <a:ext cx="1752600" cy="5332445"/>
          </a:xfrm>
          <a:prstGeom prst="roundRect">
            <a:avLst/>
          </a:prstGeom>
        </p:spPr>
        <p:style>
          <a:lnRef idx="1">
            <a:schemeClr val="accent6"/>
          </a:lnRef>
          <a:fillRef idx="2">
            <a:schemeClr val="accent6"/>
          </a:fillRef>
          <a:effectRef idx="1">
            <a:schemeClr val="accent6"/>
          </a:effectRef>
          <a:fontRef idx="minor">
            <a:schemeClr val="dk1"/>
          </a:fontRef>
        </p:style>
        <p:txBody>
          <a:bodyPr vert="vert" rIns="90000" rtlCol="0" anchor="t" anchorCtr="1"/>
          <a:lstStyle/>
          <a:p>
            <a:pPr algn="ctr"/>
            <a:r>
              <a:rPr kumimoji="1" lang="zh-CN" altLang="en-US" sz="2800"/>
              <a:t>样本空间</a:t>
            </a:r>
          </a:p>
        </p:txBody>
      </p:sp>
      <p:sp>
        <p:nvSpPr>
          <p:cNvPr id="5" name="文本框 4"/>
          <p:cNvSpPr txBox="1"/>
          <p:nvPr/>
        </p:nvSpPr>
        <p:spPr>
          <a:xfrm>
            <a:off x="1219200" y="609600"/>
            <a:ext cx="914400" cy="646331"/>
          </a:xfrm>
          <a:prstGeom prst="rect">
            <a:avLst/>
          </a:prstGeom>
          <a:noFill/>
        </p:spPr>
        <p:txBody>
          <a:bodyPr wrap="square" rtlCol="0">
            <a:spAutoFit/>
          </a:bodyPr>
          <a:lstStyle/>
          <a:p>
            <a:r>
              <a:rPr kumimoji="1" lang="zh-CN" altLang="en-US" dirty="0"/>
              <a:t>车在哪个门后</a:t>
            </a:r>
          </a:p>
        </p:txBody>
      </p:sp>
      <p:sp>
        <p:nvSpPr>
          <p:cNvPr id="7" name="文本框 6"/>
          <p:cNvSpPr txBox="1"/>
          <p:nvPr/>
        </p:nvSpPr>
        <p:spPr>
          <a:xfrm>
            <a:off x="2514600" y="609600"/>
            <a:ext cx="914400" cy="646331"/>
          </a:xfrm>
          <a:prstGeom prst="rect">
            <a:avLst/>
          </a:prstGeom>
          <a:noFill/>
        </p:spPr>
        <p:txBody>
          <a:bodyPr wrap="square" rtlCol="0">
            <a:spAutoFit/>
          </a:bodyPr>
          <a:lstStyle/>
          <a:p>
            <a:r>
              <a:rPr kumimoji="1" lang="zh-CN" altLang="en-US"/>
              <a:t>开始选哪个门</a:t>
            </a:r>
            <a:endParaRPr kumimoji="1" lang="zh-CN" altLang="en-US" dirty="0"/>
          </a:p>
        </p:txBody>
      </p:sp>
      <p:sp>
        <p:nvSpPr>
          <p:cNvPr id="8" name="文本框 7"/>
          <p:cNvSpPr txBox="1"/>
          <p:nvPr/>
        </p:nvSpPr>
        <p:spPr>
          <a:xfrm>
            <a:off x="3733800" y="609599"/>
            <a:ext cx="914400" cy="646331"/>
          </a:xfrm>
          <a:prstGeom prst="rect">
            <a:avLst/>
          </a:prstGeom>
          <a:noFill/>
        </p:spPr>
        <p:txBody>
          <a:bodyPr wrap="square" rtlCol="0">
            <a:spAutoFit/>
          </a:bodyPr>
          <a:lstStyle/>
          <a:p>
            <a:r>
              <a:rPr kumimoji="1" lang="zh-CN" altLang="en-US" dirty="0"/>
              <a:t>主持人开哪门</a:t>
            </a:r>
          </a:p>
        </p:txBody>
      </p:sp>
      <p:pic>
        <p:nvPicPr>
          <p:cNvPr id="16" name="图片 15"/>
          <p:cNvPicPr>
            <a:picLocks noChangeAspect="1"/>
          </p:cNvPicPr>
          <p:nvPr/>
        </p:nvPicPr>
        <p:blipFill>
          <a:blip r:embed="rId3"/>
          <a:stretch>
            <a:fillRect/>
          </a:stretch>
        </p:blipFill>
        <p:spPr>
          <a:xfrm>
            <a:off x="762000" y="1447800"/>
            <a:ext cx="4953000" cy="5256245"/>
          </a:xfrm>
          <a:prstGeom prst="rect">
            <a:avLst/>
          </a:prstGeom>
        </p:spPr>
      </p:pic>
      <p:sp>
        <p:nvSpPr>
          <p:cNvPr id="18" name="文本框 17"/>
          <p:cNvSpPr txBox="1"/>
          <p:nvPr/>
        </p:nvSpPr>
        <p:spPr>
          <a:xfrm>
            <a:off x="5029200" y="609599"/>
            <a:ext cx="914400" cy="646331"/>
          </a:xfrm>
          <a:prstGeom prst="rect">
            <a:avLst/>
          </a:prstGeom>
          <a:noFill/>
        </p:spPr>
        <p:txBody>
          <a:bodyPr wrap="square" rtlCol="0">
            <a:spAutoFit/>
          </a:bodyPr>
          <a:lstStyle/>
          <a:p>
            <a:r>
              <a:rPr kumimoji="1" lang="zh-CN" altLang="en-US" dirty="0"/>
              <a:t>试验</a:t>
            </a:r>
          </a:p>
          <a:p>
            <a:r>
              <a:rPr kumimoji="1" lang="zh-CN" altLang="en-US" dirty="0"/>
              <a:t>结果</a:t>
            </a:r>
          </a:p>
        </p:txBody>
      </p:sp>
    </p:spTree>
    <p:extLst>
      <p:ext uri="{BB962C8B-B14F-4D97-AF65-F5344CB8AC3E}">
        <p14:creationId xmlns:p14="http://schemas.microsoft.com/office/powerpoint/2010/main" val="98035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第二步：定义相关事件</a:t>
            </a:r>
          </a:p>
        </p:txBody>
      </p:sp>
      <p:sp>
        <p:nvSpPr>
          <p:cNvPr id="4" name="内容占位符 3"/>
          <p:cNvSpPr>
            <a:spLocks noGrp="1"/>
          </p:cNvSpPr>
          <p:nvPr>
            <p:ph idx="1"/>
          </p:nvPr>
        </p:nvSpPr>
        <p:spPr/>
        <p:txBody>
          <a:bodyPr/>
          <a:lstStyle/>
          <a:p>
            <a:r>
              <a:rPr kumimoji="1" lang="zh-CN" altLang="en-US" b="1" dirty="0">
                <a:solidFill>
                  <a:srgbClr val="C00000"/>
                </a:solidFill>
              </a:rPr>
              <a:t>事件</a:t>
            </a:r>
            <a:r>
              <a:rPr kumimoji="1" lang="zh-CN" altLang="en-US" dirty="0"/>
              <a:t>：样本空间的一个子集</a:t>
            </a:r>
          </a:p>
          <a:p>
            <a:pPr lvl="1"/>
            <a:r>
              <a:rPr kumimoji="1" lang="zh-CN" altLang="en-US" dirty="0"/>
              <a:t>例如：</a:t>
            </a:r>
          </a:p>
          <a:p>
            <a:pPr lvl="2"/>
            <a:r>
              <a:rPr kumimoji="1" lang="zh-CN" altLang="en-US" dirty="0"/>
              <a:t>车在</a:t>
            </a:r>
            <a:r>
              <a:rPr kumimoji="1" lang="en-US" altLang="zh-CN" dirty="0"/>
              <a:t>C</a:t>
            </a:r>
            <a:r>
              <a:rPr kumimoji="1" lang="zh-CN" altLang="en-US" dirty="0"/>
              <a:t>门后：</a:t>
            </a:r>
            <a:r>
              <a:rPr kumimoji="1" lang="en-US" altLang="zh-CN" sz="2000" dirty="0"/>
              <a:t>{</a:t>
            </a:r>
            <a:r>
              <a:rPr lang="en-US" altLang="zh-CN" sz="2000" dirty="0"/>
              <a:t>(</a:t>
            </a:r>
            <a:r>
              <a:rPr lang="tr-TR" altLang="zh-CN" sz="2000" dirty="0"/>
              <a:t>C</a:t>
            </a:r>
            <a:r>
              <a:rPr lang="en-US" altLang="zh-CN" sz="2000" dirty="0"/>
              <a:t>,</a:t>
            </a:r>
            <a:r>
              <a:rPr lang="zh-CN" altLang="en-US" sz="2000" dirty="0"/>
              <a:t> </a:t>
            </a:r>
            <a:r>
              <a:rPr lang="tr-TR" altLang="zh-CN" sz="2000" dirty="0"/>
              <a:t>A</a:t>
            </a:r>
            <a:r>
              <a:rPr lang="en-US" altLang="zh-CN" sz="2000" dirty="0"/>
              <a:t>,</a:t>
            </a:r>
            <a:r>
              <a:rPr lang="zh-CN" altLang="en-US" sz="2000" dirty="0"/>
              <a:t> </a:t>
            </a:r>
            <a:r>
              <a:rPr lang="tr-TR" altLang="zh-CN" sz="2000" dirty="0"/>
              <a:t>B</a:t>
            </a:r>
            <a:r>
              <a:rPr lang="en-US" altLang="zh-CN" sz="2000" dirty="0"/>
              <a:t>),</a:t>
            </a:r>
            <a:r>
              <a:rPr lang="zh-CN" altLang="en-US" sz="2000" dirty="0"/>
              <a:t> </a:t>
            </a:r>
            <a:r>
              <a:rPr lang="en-US" altLang="zh-CN" sz="2000" dirty="0"/>
              <a:t>(</a:t>
            </a:r>
            <a:r>
              <a:rPr lang="tr-TR" altLang="zh-CN" sz="2000" dirty="0"/>
              <a:t>C</a:t>
            </a:r>
            <a:r>
              <a:rPr lang="en-US" altLang="zh-CN" sz="2000" dirty="0"/>
              <a:t>,</a:t>
            </a:r>
            <a:r>
              <a:rPr lang="zh-CN" altLang="en-US" sz="2000" dirty="0"/>
              <a:t> </a:t>
            </a:r>
            <a:r>
              <a:rPr lang="tr-TR" altLang="zh-CN" sz="2000" dirty="0"/>
              <a:t>B</a:t>
            </a:r>
            <a:r>
              <a:rPr lang="en-US" altLang="zh-CN" sz="2000" dirty="0"/>
              <a:t>,</a:t>
            </a:r>
            <a:r>
              <a:rPr lang="zh-CN" altLang="en-US" sz="2000" dirty="0"/>
              <a:t> </a:t>
            </a:r>
            <a:r>
              <a:rPr lang="tr-TR" altLang="zh-CN" sz="2000" dirty="0"/>
              <a:t>A</a:t>
            </a:r>
            <a:r>
              <a:rPr lang="en-US" altLang="zh-CN" sz="2000" dirty="0"/>
              <a:t>),</a:t>
            </a:r>
            <a:r>
              <a:rPr lang="zh-CN" altLang="en-US" sz="2000" dirty="0"/>
              <a:t> </a:t>
            </a:r>
            <a:r>
              <a:rPr lang="en-US" altLang="zh-CN" sz="2000" dirty="0"/>
              <a:t>(</a:t>
            </a:r>
            <a:r>
              <a:rPr lang="tr-TR" altLang="zh-CN" sz="2000" dirty="0"/>
              <a:t>C</a:t>
            </a:r>
            <a:r>
              <a:rPr lang="en-US" altLang="zh-CN" sz="2000" dirty="0"/>
              <a:t>,</a:t>
            </a:r>
            <a:r>
              <a:rPr lang="zh-CN" altLang="en-US" sz="2000" dirty="0"/>
              <a:t> </a:t>
            </a:r>
            <a:r>
              <a:rPr lang="tr-TR" altLang="zh-CN" sz="2000" dirty="0"/>
              <a:t>C</a:t>
            </a:r>
            <a:r>
              <a:rPr lang="en-US" altLang="zh-CN" sz="2000" dirty="0"/>
              <a:t>,</a:t>
            </a:r>
            <a:r>
              <a:rPr lang="zh-CN" altLang="en-US" sz="2000" dirty="0"/>
              <a:t> </a:t>
            </a:r>
            <a:r>
              <a:rPr lang="tr-TR" altLang="zh-CN" sz="2000" dirty="0"/>
              <a:t>A</a:t>
            </a:r>
            <a:r>
              <a:rPr lang="en-US" altLang="zh-CN" sz="2000" dirty="0"/>
              <a:t>),</a:t>
            </a:r>
            <a:r>
              <a:rPr lang="zh-CN" altLang="en-US" sz="2000" dirty="0"/>
              <a:t> </a:t>
            </a:r>
            <a:r>
              <a:rPr lang="en-US" altLang="zh-CN" sz="2000" dirty="0"/>
              <a:t>(</a:t>
            </a:r>
            <a:r>
              <a:rPr lang="tr-TR" altLang="zh-CN" sz="2000" dirty="0"/>
              <a:t>C</a:t>
            </a:r>
            <a:r>
              <a:rPr lang="en-US" altLang="zh-CN" sz="2000" dirty="0"/>
              <a:t>,</a:t>
            </a:r>
            <a:r>
              <a:rPr lang="zh-CN" altLang="en-US" sz="2000" dirty="0"/>
              <a:t> </a:t>
            </a:r>
            <a:r>
              <a:rPr lang="tr-TR" altLang="zh-CN" sz="2000" dirty="0"/>
              <a:t>C</a:t>
            </a:r>
            <a:r>
              <a:rPr lang="en-US" altLang="zh-CN" sz="2000" dirty="0"/>
              <a:t>,</a:t>
            </a:r>
            <a:r>
              <a:rPr lang="zh-CN" altLang="en-US" sz="2000" dirty="0"/>
              <a:t> </a:t>
            </a:r>
            <a:r>
              <a:rPr lang="tr-TR" altLang="zh-CN" sz="2000" dirty="0"/>
              <a:t>B</a:t>
            </a:r>
            <a:r>
              <a:rPr lang="en-US" altLang="zh-CN" sz="2000" dirty="0"/>
              <a:t>)</a:t>
            </a:r>
            <a:r>
              <a:rPr lang="tr-TR" altLang="zh-CN" sz="2000" dirty="0"/>
              <a:t> </a:t>
            </a:r>
            <a:r>
              <a:rPr kumimoji="1" lang="en-US" altLang="zh-CN" sz="2000" dirty="0"/>
              <a:t>}</a:t>
            </a:r>
            <a:endParaRPr kumimoji="1" lang="zh-CN" altLang="en-US" sz="2000" dirty="0"/>
          </a:p>
          <a:p>
            <a:pPr lvl="2"/>
            <a:r>
              <a:rPr kumimoji="1" lang="zh-CN" altLang="en-US" dirty="0"/>
              <a:t>第一次就选中有车的门</a:t>
            </a:r>
            <a:r>
              <a:rPr kumimoji="1" lang="en-US" altLang="zh-CN" dirty="0"/>
              <a:t>:</a:t>
            </a:r>
            <a:r>
              <a:rPr kumimoji="1" lang="zh-CN" altLang="en-US" dirty="0"/>
              <a:t>　</a:t>
            </a:r>
          </a:p>
          <a:p>
            <a:pPr marL="914400" lvl="2" indent="0">
              <a:buNone/>
            </a:pPr>
            <a:r>
              <a:rPr kumimoji="1" lang="zh-CN" altLang="en-US" sz="2000" dirty="0"/>
              <a:t>   </a:t>
            </a:r>
            <a:r>
              <a:rPr kumimoji="1" lang="en-US" altLang="zh-CN" sz="2000" dirty="0"/>
              <a:t>{(A, A, B), (A, A, C), (B, B, A), (B, B, C), (C, C, A), (C, C, B)}</a:t>
            </a:r>
          </a:p>
          <a:p>
            <a:pPr lvl="2">
              <a:buClr>
                <a:srgbClr val="333399"/>
              </a:buClr>
            </a:pPr>
            <a:r>
              <a:rPr kumimoji="1" lang="zh-CN" altLang="en-US" dirty="0"/>
              <a:t>改变选择才赢的情况：</a:t>
            </a:r>
          </a:p>
          <a:p>
            <a:pPr marL="914400" lvl="2" indent="0">
              <a:buClr>
                <a:srgbClr val="333399"/>
              </a:buClr>
              <a:buNone/>
            </a:pPr>
            <a:r>
              <a:rPr kumimoji="1" lang="zh-CN" altLang="en-US" sz="2000" dirty="0">
                <a:solidFill>
                  <a:srgbClr val="333399"/>
                </a:solidFill>
              </a:rPr>
              <a:t>   </a:t>
            </a:r>
            <a:r>
              <a:rPr kumimoji="1" lang="en-US" altLang="zh-CN" sz="2000" dirty="0">
                <a:solidFill>
                  <a:srgbClr val="333399"/>
                </a:solidFill>
              </a:rPr>
              <a:t>{(A, B, C), (A, C, B), (B, A, C), (B, C, A), (C, A, B), (C, B, A)}</a:t>
            </a:r>
          </a:p>
          <a:p>
            <a:pPr lvl="2"/>
            <a:endParaRPr kumimoji="1" lang="zh-CN" altLang="en-US" dirty="0"/>
          </a:p>
        </p:txBody>
      </p:sp>
      <p:sp>
        <p:nvSpPr>
          <p:cNvPr id="5" name="文本框 4"/>
          <p:cNvSpPr txBox="1"/>
          <p:nvPr/>
        </p:nvSpPr>
        <p:spPr>
          <a:xfrm>
            <a:off x="1676400" y="5181600"/>
            <a:ext cx="5562600" cy="533400"/>
          </a:xfrm>
          <a:prstGeom prst="rect">
            <a:avLst/>
          </a:prstGeom>
          <a:noFill/>
        </p:spPr>
        <p:txBody>
          <a:bodyPr wrap="square" rtlCol="0">
            <a:spAutoFit/>
          </a:bodyPr>
          <a:lstStyle/>
          <a:p>
            <a:r>
              <a:rPr kumimoji="1" lang="en-US" altLang="zh-CN" sz="2800" dirty="0">
                <a:latin typeface="Wawati SC" charset="-122"/>
                <a:ea typeface="Wawati SC" charset="-122"/>
                <a:cs typeface="Wawati SC" charset="-122"/>
              </a:rPr>
              <a:t>6</a:t>
            </a:r>
            <a:r>
              <a:rPr kumimoji="1" lang="zh-CN" altLang="en-US" sz="2800" dirty="0">
                <a:latin typeface="Wawati SC" charset="-122"/>
                <a:ea typeface="Wawati SC" charset="-122"/>
                <a:cs typeface="Wawati SC" charset="-122"/>
              </a:rPr>
              <a:t>对</a:t>
            </a:r>
            <a:r>
              <a:rPr kumimoji="1" lang="en-US" altLang="zh-CN" sz="2800" dirty="0">
                <a:latin typeface="Wawati SC" charset="-122"/>
                <a:ea typeface="Wawati SC" charset="-122"/>
                <a:cs typeface="Wawati SC" charset="-122"/>
              </a:rPr>
              <a:t>6</a:t>
            </a:r>
            <a:r>
              <a:rPr kumimoji="1" lang="zh-CN" altLang="en-US" sz="2800" dirty="0">
                <a:latin typeface="Wawati SC" charset="-122"/>
                <a:ea typeface="Wawati SC" charset="-122"/>
                <a:cs typeface="Wawati SC" charset="-122"/>
              </a:rPr>
              <a:t>，似乎换不换都一样？</a:t>
            </a: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5200" y="4784923"/>
            <a:ext cx="1193800" cy="1360932"/>
          </a:xfrm>
          <a:prstGeom prst="rect">
            <a:avLst/>
          </a:prstGeom>
        </p:spPr>
      </p:pic>
    </p:spTree>
    <p:extLst>
      <p:ext uri="{BB962C8B-B14F-4D97-AF65-F5344CB8AC3E}">
        <p14:creationId xmlns:p14="http://schemas.microsoft.com/office/powerpoint/2010/main" val="148887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给每个边确定概率</a:t>
                </a:r>
              </a:p>
              <a:p>
                <a:endParaRPr kumimoji="1" lang="zh-CN" altLang="en-US" dirty="0"/>
              </a:p>
              <a:p>
                <a:endParaRPr kumimoji="1" lang="zh-CN" altLang="en-US" dirty="0"/>
              </a:p>
              <a:p>
                <a:endParaRPr kumimoji="1" lang="zh-CN" altLang="en-US" dirty="0"/>
              </a:p>
              <a:p>
                <a:r>
                  <a:rPr kumimoji="1" lang="zh-CN" altLang="en-US" dirty="0"/>
                  <a:t>计算各结果概率</a:t>
                </a:r>
              </a:p>
              <a:p>
                <a:pPr marL="400050" lvl="1" indent="0">
                  <a:lnSpc>
                    <a:spcPct val="114000"/>
                  </a:lnSpc>
                  <a:spcBef>
                    <a:spcPts val="1824"/>
                  </a:spcBef>
                  <a:buNone/>
                </a:pPr>
                <a14:m>
                  <m:oMathPara xmlns:m="http://schemas.openxmlformats.org/officeDocument/2006/math">
                    <m:oMathParaPr>
                      <m:jc m:val="left"/>
                    </m:oMathParaPr>
                    <m:oMath xmlns:m="http://schemas.openxmlformats.org/officeDocument/2006/math">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d>
                                <m:dPr>
                                  <m:ctrlPr>
                                    <a:rPr kumimoji="1" lang="en-US" altLang="zh-CN" sz="2400" b="0" i="1" smtClean="0">
                                      <a:latin typeface="Cambria Math" panose="02040503050406030204" pitchFamily="18"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panose="02040503050406030204" pitchFamily="18" charset="0"/>
                                    </a:rPr>
                                    <m:t>𝐴</m:t>
                                  </m:r>
                                  <m:r>
                                    <a:rPr kumimoji="1" lang="en-US" altLang="zh-CN" sz="2400" b="0" i="1" smtClean="0">
                                      <a:latin typeface="Cambria Math" charset="0"/>
                                    </a:rPr>
                                    <m:t>,</m:t>
                                  </m:r>
                                  <m:r>
                                    <a:rPr kumimoji="1" lang="en-US" altLang="zh-CN" sz="2400" b="0" i="1" smtClean="0">
                                      <a:latin typeface="Cambria Math" charset="0"/>
                                    </a:rPr>
                                    <m:t>𝐵</m:t>
                                  </m:r>
                                </m:e>
                              </m:d>
                            </m:e>
                          </m:d>
                        </m:e>
                      </m:func>
                    </m:oMath>
                  </m:oMathPara>
                </a14:m>
                <a:endParaRPr kumimoji="1" lang="zh-CN" altLang="en-US" sz="2400" b="0" i="1" dirty="0">
                  <a:latin typeface="Cambria Math" charset="0"/>
                </a:endParaRPr>
              </a:p>
              <a:p>
                <a:pPr marL="400050" lvl="1" indent="0">
                  <a:lnSpc>
                    <a:spcPct val="114000"/>
                  </a:lnSpc>
                  <a:buNone/>
                </a:pPr>
                <a14:m>
                  <m:oMathPara xmlns:m="http://schemas.openxmlformats.org/officeDocument/2006/math">
                    <m:oMathParaPr>
                      <m:jc m:val="left"/>
                    </m:oMathParaPr>
                    <m:oMath xmlns:m="http://schemas.openxmlformats.org/officeDocument/2006/math">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1</m:t>
                          </m:r>
                        </m:num>
                        <m:den>
                          <m:r>
                            <a:rPr kumimoji="1" lang="en-US" altLang="zh-CN" sz="2400" b="0" i="1" smtClean="0">
                              <a:latin typeface="Cambria Math" charset="0"/>
                            </a:rPr>
                            <m:t>3</m:t>
                          </m:r>
                        </m:den>
                      </m:f>
                      <m:r>
                        <a:rPr kumimoji="1" lang="en-US" altLang="zh-CN" sz="2400" b="0" i="1" smtClean="0">
                          <a:latin typeface="Cambria Math" charset="0"/>
                        </a:rPr>
                        <m:t>⋅</m:t>
                      </m:r>
                      <m:f>
                        <m:fPr>
                          <m:ctrlPr>
                            <a:rPr kumimoji="1" lang="en-US" altLang="zh-CN" sz="2400" i="1">
                              <a:latin typeface="Cambria Math" panose="02040503050406030204" pitchFamily="18" charset="0"/>
                            </a:rPr>
                          </m:ctrlPr>
                        </m:fPr>
                        <m:num>
                          <m:r>
                            <a:rPr kumimoji="1" lang="en-US" altLang="zh-CN" sz="2400" i="1">
                              <a:latin typeface="Cambria Math" charset="0"/>
                            </a:rPr>
                            <m:t>1</m:t>
                          </m:r>
                        </m:num>
                        <m:den>
                          <m:r>
                            <a:rPr kumimoji="1" lang="en-US" altLang="zh-CN" sz="2400" i="1">
                              <a:latin typeface="Cambria Math" charset="0"/>
                            </a:rPr>
                            <m:t>3</m:t>
                          </m:r>
                        </m:den>
                      </m:f>
                      <m:r>
                        <a:rPr kumimoji="1" lang="en-US" altLang="zh-CN" sz="2400" i="1">
                          <a:latin typeface="Cambria Math" charset="0"/>
                        </a:rPr>
                        <m:t>⋅</m:t>
                      </m:r>
                      <m:f>
                        <m:fPr>
                          <m:ctrlPr>
                            <a:rPr kumimoji="1" lang="en-US" altLang="zh-CN" sz="2400" i="1">
                              <a:latin typeface="Cambria Math" panose="02040503050406030204" pitchFamily="18" charset="0"/>
                            </a:rPr>
                          </m:ctrlPr>
                        </m:fPr>
                        <m:num>
                          <m:r>
                            <a:rPr kumimoji="1" lang="en-US" altLang="zh-CN" sz="2400" i="1">
                              <a:latin typeface="Cambria Math" charset="0"/>
                            </a:rPr>
                            <m:t>1</m:t>
                          </m:r>
                        </m:num>
                        <m:den>
                          <m:r>
                            <a:rPr kumimoji="1" lang="en-US" altLang="zh-CN" sz="2400" b="0" i="1" smtClean="0">
                              <a:latin typeface="Cambria Math" charset="0"/>
                            </a:rPr>
                            <m:t>2</m:t>
                          </m:r>
                        </m:den>
                      </m:f>
                      <m:r>
                        <a:rPr kumimoji="1" lang="en-US" altLang="zh-CN" sz="2400" b="0" i="1" smtClean="0">
                          <a:latin typeface="Cambria Math" charset="0"/>
                        </a:rPr>
                        <m:t>=</m:t>
                      </m:r>
                      <m:f>
                        <m:fPr>
                          <m:ctrlPr>
                            <a:rPr kumimoji="1" lang="en-US" altLang="zh-CN" sz="2400" i="1">
                              <a:latin typeface="Cambria Math" panose="02040503050406030204" pitchFamily="18" charset="0"/>
                            </a:rPr>
                          </m:ctrlPr>
                        </m:fPr>
                        <m:num>
                          <m:r>
                            <a:rPr kumimoji="1" lang="en-US" altLang="zh-CN" sz="2400" i="1">
                              <a:latin typeface="Cambria Math" charset="0"/>
                            </a:rPr>
                            <m:t>1</m:t>
                          </m:r>
                        </m:num>
                        <m:den>
                          <m:r>
                            <a:rPr kumimoji="1" lang="en-US" altLang="zh-CN" sz="2400" b="0" i="1" smtClean="0">
                              <a:latin typeface="Cambria Math" charset="0"/>
                            </a:rPr>
                            <m:t>18</m:t>
                          </m:r>
                        </m:den>
                      </m:f>
                    </m:oMath>
                  </m:oMathPara>
                </a14:m>
                <a:endParaRPr kumimoji="1" lang="zh-CN" altLang="en-US" sz="2000" b="0" dirty="0"/>
              </a:p>
              <a:p>
                <a:pPr marL="0" indent="0">
                  <a:buNone/>
                </a:pPr>
                <a:endParaRPr kumimoji="1"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第三步：确定结果概率</a:t>
            </a:r>
          </a:p>
        </p:txBody>
      </p:sp>
      <p:pic>
        <p:nvPicPr>
          <p:cNvPr id="4" name="图片 3"/>
          <p:cNvPicPr>
            <a:picLocks noChangeAspect="1"/>
          </p:cNvPicPr>
          <p:nvPr/>
        </p:nvPicPr>
        <p:blipFill>
          <a:blip r:embed="rId3"/>
          <a:stretch>
            <a:fillRect/>
          </a:stretch>
        </p:blipFill>
        <p:spPr>
          <a:xfrm>
            <a:off x="3733801" y="1295400"/>
            <a:ext cx="4419599" cy="5241842"/>
          </a:xfrm>
          <a:prstGeom prst="rect">
            <a:avLst/>
          </a:prstGeom>
        </p:spPr>
      </p:pic>
      <p:pic>
        <p:nvPicPr>
          <p:cNvPr id="5" name="图片 4"/>
          <p:cNvPicPr>
            <a:picLocks noChangeAspect="1"/>
          </p:cNvPicPr>
          <p:nvPr/>
        </p:nvPicPr>
        <p:blipFill rotWithShape="1">
          <a:blip r:embed="rId4">
            <a:duotone>
              <a:schemeClr val="accent6">
                <a:shade val="45000"/>
                <a:satMod val="135000"/>
              </a:schemeClr>
              <a:prstClr val="white"/>
            </a:duotone>
          </a:blip>
          <a:srcRect/>
          <a:stretch/>
        </p:blipFill>
        <p:spPr>
          <a:xfrm>
            <a:off x="8034391" y="1219200"/>
            <a:ext cx="818078" cy="5318042"/>
          </a:xfrm>
          <a:prstGeom prst="rect">
            <a:avLst/>
          </a:prstGeom>
        </p:spPr>
      </p:pic>
    </p:spTree>
    <p:extLst>
      <p:ext uri="{BB962C8B-B14F-4D97-AF65-F5344CB8AC3E}">
        <p14:creationId xmlns:p14="http://schemas.microsoft.com/office/powerpoint/2010/main" val="19434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ong Cheng">
  <a:themeElements>
    <a:clrScheme name="Gong Ch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ong Cheng">
      <a:majorFont>
        <a:latin typeface="Times New Roman"/>
        <a:ea typeface="宋体"/>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ong Ch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ong Ch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ong Ch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ong Ch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ong Ch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ong Ch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ong Che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ong Ch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ong Ch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ong Ch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ong Ch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ong Ch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 Template (CHN)</Template>
  <TotalTime>51511</TotalTime>
  <Words>2512</Words>
  <Application>Microsoft Office PowerPoint</Application>
  <PresentationFormat>全屏显示(4:3)</PresentationFormat>
  <Paragraphs>254</Paragraphs>
  <Slides>40</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Wawati SC</vt:lpstr>
      <vt:lpstr>华文仿宋</vt:lpstr>
      <vt:lpstr>宋体</vt:lpstr>
      <vt:lpstr>Arial</vt:lpstr>
      <vt:lpstr>Cambria Math</vt:lpstr>
      <vt:lpstr>Constantia</vt:lpstr>
      <vt:lpstr>Times New Roman</vt:lpstr>
      <vt:lpstr>Wingdings</vt:lpstr>
      <vt:lpstr>Gong Cheng</vt:lpstr>
      <vt:lpstr>PowerPoint 演示文稿</vt:lpstr>
      <vt:lpstr>内容提要</vt:lpstr>
      <vt:lpstr>蒙蒂霍尔游戏(电视节目, Monty Hall Puzzle)</vt:lpstr>
      <vt:lpstr>概率分析</vt:lpstr>
      <vt:lpstr>概率分析</vt:lpstr>
      <vt:lpstr>第一步： 选定样本空间</vt:lpstr>
      <vt:lpstr>PowerPoint 演示文稿</vt:lpstr>
      <vt:lpstr>第二步：定义相关事件</vt:lpstr>
      <vt:lpstr>第三步：确定结果概率</vt:lpstr>
      <vt:lpstr>第四步：计算事件概率</vt:lpstr>
      <vt:lpstr>概率空间：基于集合论给概率以数学定义</vt:lpstr>
      <vt:lpstr>基于集合论的概率计算</vt:lpstr>
      <vt:lpstr>基于集合论的概率计算</vt:lpstr>
      <vt:lpstr>均匀分布</vt:lpstr>
      <vt:lpstr>条件概率</vt:lpstr>
      <vt:lpstr>条件概率</vt:lpstr>
      <vt:lpstr>条件概率</vt:lpstr>
      <vt:lpstr>贝叶斯定理</vt:lpstr>
      <vt:lpstr>贝叶斯定理的推导</vt:lpstr>
      <vt:lpstr>贝叶斯定理</vt:lpstr>
      <vt:lpstr>贝叶斯定理的应用</vt:lpstr>
      <vt:lpstr>贝叶斯定理的应用（续）</vt:lpstr>
      <vt:lpstr>贝叶斯定理的应用（续）</vt:lpstr>
      <vt:lpstr>事件独立性</vt:lpstr>
      <vt:lpstr>随机变量</vt:lpstr>
      <vt:lpstr>随机变量（续）</vt:lpstr>
      <vt:lpstr>随机变量的分布</vt:lpstr>
      <vt:lpstr>随机变量分布特征的刻画</vt:lpstr>
      <vt:lpstr>期望值</vt:lpstr>
      <vt:lpstr>期望值的直接计算</vt:lpstr>
      <vt:lpstr>例：求扔两个骰子所得点数之和的期望值。</vt:lpstr>
      <vt:lpstr>期望的线性特性</vt:lpstr>
      <vt:lpstr>例：Expected Value in the Hatcheck Problem</vt:lpstr>
      <vt:lpstr>独立随机变量</vt:lpstr>
      <vt:lpstr>方差</vt:lpstr>
      <vt:lpstr>方差</vt:lpstr>
      <vt:lpstr>Bienaymé’s formula（比安内梅公式）</vt:lpstr>
      <vt:lpstr>比安内梅公式的应用</vt:lpstr>
      <vt:lpstr>PowerPoint 演示文稿</vt:lpstr>
      <vt:lpstr>作业</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聂长海</cp:lastModifiedBy>
  <cp:revision>1033</cp:revision>
  <cp:lastPrinted>1601-01-01T00:00:00Z</cp:lastPrinted>
  <dcterms:created xsi:type="dcterms:W3CDTF">1601-01-01T00:00:00Z</dcterms:created>
  <dcterms:modified xsi:type="dcterms:W3CDTF">2024-06-02T05:44:30Z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